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57" r:id="rId3"/>
    <p:sldId id="291" r:id="rId4"/>
    <p:sldId id="258" r:id="rId5"/>
    <p:sldId id="259" r:id="rId6"/>
    <p:sldId id="284" r:id="rId7"/>
    <p:sldId id="260" r:id="rId8"/>
    <p:sldId id="262" r:id="rId9"/>
    <p:sldId id="285" r:id="rId10"/>
    <p:sldId id="263" r:id="rId11"/>
    <p:sldId id="286" r:id="rId12"/>
    <p:sldId id="264" r:id="rId13"/>
    <p:sldId id="265" r:id="rId14"/>
    <p:sldId id="287" r:id="rId15"/>
    <p:sldId id="266" r:id="rId16"/>
    <p:sldId id="267" r:id="rId17"/>
    <p:sldId id="268" r:id="rId18"/>
    <p:sldId id="288" r:id="rId19"/>
    <p:sldId id="269" r:id="rId20"/>
    <p:sldId id="270" r:id="rId21"/>
    <p:sldId id="289" r:id="rId22"/>
    <p:sldId id="271" r:id="rId23"/>
    <p:sldId id="272" r:id="rId24"/>
    <p:sldId id="290" r:id="rId25"/>
    <p:sldId id="273"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9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877EDBE-6FC1-4C99-803C-66352A9C9EB0}" type="datetimeFigureOut">
              <a:rPr lang="hr-HR" smtClean="0"/>
              <a:t>8.6.2021.</a:t>
            </a:fld>
            <a:endParaRPr lang="hr-HR"/>
          </a:p>
        </p:txBody>
      </p:sp>
      <p:sp>
        <p:nvSpPr>
          <p:cNvPr id="5" name="Footer Placeholder 4"/>
          <p:cNvSpPr>
            <a:spLocks noGrp="1"/>
          </p:cNvSpPr>
          <p:nvPr>
            <p:ph type="ftr" sz="quarter" idx="11"/>
          </p:nvPr>
        </p:nvSpPr>
        <p:spPr>
          <a:xfrm>
            <a:off x="1371600" y="4323845"/>
            <a:ext cx="6400800" cy="365125"/>
          </a:xfrm>
        </p:spPr>
        <p:txBody>
          <a:bodyPr/>
          <a:lstStyle/>
          <a:p>
            <a:endParaRPr lang="hr-HR"/>
          </a:p>
        </p:txBody>
      </p:sp>
      <p:sp>
        <p:nvSpPr>
          <p:cNvPr id="6" name="Slide Number Placeholder 5"/>
          <p:cNvSpPr>
            <a:spLocks noGrp="1"/>
          </p:cNvSpPr>
          <p:nvPr>
            <p:ph type="sldNum" sz="quarter" idx="12"/>
          </p:nvPr>
        </p:nvSpPr>
        <p:spPr>
          <a:xfrm>
            <a:off x="8077200" y="1430866"/>
            <a:ext cx="2743200" cy="365125"/>
          </a:xfrm>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214345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2877EDBE-6FC1-4C99-803C-66352A9C9EB0}" type="datetimeFigureOut">
              <a:rPr lang="hr-HR" smtClean="0"/>
              <a:t>8.6.2021.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150277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 o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877EDBE-6FC1-4C99-803C-66352A9C9EB0}" type="datetimeFigureOut">
              <a:rPr lang="hr-HR" smtClean="0"/>
              <a:t>8.6.2021.</a:t>
            </a:fld>
            <a:endParaRPr lang="hr-HR"/>
          </a:p>
        </p:txBody>
      </p:sp>
      <p:sp>
        <p:nvSpPr>
          <p:cNvPr id="6" name="Footer Placeholder 5"/>
          <p:cNvSpPr>
            <a:spLocks noGrp="1"/>
          </p:cNvSpPr>
          <p:nvPr>
            <p:ph type="ftr" sz="quarter" idx="11"/>
          </p:nvPr>
        </p:nvSpPr>
        <p:spPr>
          <a:xfrm>
            <a:off x="685800" y="379941"/>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23576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s o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877EDBE-6FC1-4C99-803C-66352A9C9EB0}" type="datetimeFigureOut">
              <a:rPr lang="hr-HR" smtClean="0"/>
              <a:t>8.6.2021.</a:t>
            </a:fld>
            <a:endParaRPr lang="hr-HR"/>
          </a:p>
        </p:txBody>
      </p:sp>
      <p:sp>
        <p:nvSpPr>
          <p:cNvPr id="6" name="Footer Placeholder 5"/>
          <p:cNvSpPr>
            <a:spLocks noGrp="1"/>
          </p:cNvSpPr>
          <p:nvPr>
            <p:ph type="ftr" sz="quarter" idx="11"/>
          </p:nvPr>
        </p:nvSpPr>
        <p:spPr>
          <a:xfrm>
            <a:off x="685800" y="379941"/>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013689D9-CFD1-42D6-9A9F-24693F4F0D12}" type="slidenum">
              <a:rPr lang="hr-HR" smtClean="0"/>
              <a:t>‹#›</a:t>
            </a:fld>
            <a:endParaRPr lang="hr-H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998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s naziv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877EDBE-6FC1-4C99-803C-66352A9C9EB0}" type="datetimeFigureOut">
              <a:rPr lang="hr-HR" smtClean="0"/>
              <a:t>8.6.2021.</a:t>
            </a:fld>
            <a:endParaRPr lang="hr-HR"/>
          </a:p>
        </p:txBody>
      </p:sp>
      <p:sp>
        <p:nvSpPr>
          <p:cNvPr id="6" name="Footer Placeholder 5"/>
          <p:cNvSpPr>
            <a:spLocks noGrp="1"/>
          </p:cNvSpPr>
          <p:nvPr>
            <p:ph type="ftr" sz="quarter" idx="11"/>
          </p:nvPr>
        </p:nvSpPr>
        <p:spPr>
          <a:xfrm>
            <a:off x="685800" y="378883"/>
            <a:ext cx="6991492" cy="365125"/>
          </a:xfrm>
        </p:spPr>
        <p:txBody>
          <a:bodyPr/>
          <a:lstStyle/>
          <a:p>
            <a:endParaRPr lang="hr-HR"/>
          </a:p>
        </p:txBody>
      </p:sp>
      <p:sp>
        <p:nvSpPr>
          <p:cNvPr id="7" name="Slide Number Placeholder 6"/>
          <p:cNvSpPr>
            <a:spLocks noGrp="1"/>
          </p:cNvSpPr>
          <p:nvPr>
            <p:ph type="sldNum" sz="quarter" idx="12"/>
          </p:nvPr>
        </p:nvSpPr>
        <p:spPr>
          <a:xfrm>
            <a:off x="10862452" y="381000"/>
            <a:ext cx="643748" cy="365125"/>
          </a:xfrm>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60417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2877EDBE-6FC1-4C99-803C-66352A9C9EB0}" type="datetimeFigureOut">
              <a:rPr lang="hr-HR" smtClean="0"/>
              <a:t>8.6.2021.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21311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2877EDBE-6FC1-4C99-803C-66352A9C9EB0}" type="datetimeFigureOut">
              <a:rPr lang="hr-HR" smtClean="0"/>
              <a:t>8.6.2021.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23314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2877EDBE-6FC1-4C99-803C-66352A9C9EB0}" type="datetimeFigureOut">
              <a:rPr lang="hr-HR" smtClean="0"/>
              <a:t>8.6.2021.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68781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877EDBE-6FC1-4C99-803C-66352A9C9EB0}" type="datetimeFigureOut">
              <a:rPr lang="hr-HR" smtClean="0"/>
              <a:t>8.6.2021.</a:t>
            </a:fld>
            <a:endParaRPr lang="hr-HR"/>
          </a:p>
        </p:txBody>
      </p:sp>
      <p:sp>
        <p:nvSpPr>
          <p:cNvPr id="5" name="Footer Placeholder 4"/>
          <p:cNvSpPr>
            <a:spLocks noGrp="1"/>
          </p:cNvSpPr>
          <p:nvPr>
            <p:ph type="ftr" sz="quarter" idx="11"/>
          </p:nvPr>
        </p:nvSpPr>
        <p:spPr>
          <a:xfrm>
            <a:off x="685800" y="381000"/>
            <a:ext cx="6991492" cy="365125"/>
          </a:xfrm>
        </p:spPr>
        <p:txBody>
          <a:bodyPr/>
          <a:lstStyle/>
          <a:p>
            <a:endParaRPr lang="hr-HR"/>
          </a:p>
        </p:txBody>
      </p:sp>
      <p:sp>
        <p:nvSpPr>
          <p:cNvPr id="6" name="Slide Number Placeholder 5"/>
          <p:cNvSpPr>
            <a:spLocks noGrp="1"/>
          </p:cNvSpPr>
          <p:nvPr>
            <p:ph type="sldNum" sz="quarter" idx="12"/>
          </p:nvPr>
        </p:nvSpPr>
        <p:spPr>
          <a:xfrm>
            <a:off x="10862452" y="381000"/>
            <a:ext cx="643748" cy="365125"/>
          </a:xfrm>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249693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2877EDBE-6FC1-4C99-803C-66352A9C9EB0}" type="datetimeFigureOut">
              <a:rPr lang="hr-HR" smtClean="0"/>
              <a:t>8.6.2021.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14181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877EDBE-6FC1-4C99-803C-66352A9C9EB0}" type="datetimeFigureOut">
              <a:rPr lang="hr-HR" smtClean="0"/>
              <a:t>8.6.2021.</a:t>
            </a:fld>
            <a:endParaRPr lang="hr-HR"/>
          </a:p>
        </p:txBody>
      </p:sp>
      <p:sp>
        <p:nvSpPr>
          <p:cNvPr id="5" name="Footer Placeholder 4"/>
          <p:cNvSpPr>
            <a:spLocks noGrp="1"/>
          </p:cNvSpPr>
          <p:nvPr>
            <p:ph type="ftr" sz="quarter" idx="11"/>
          </p:nvPr>
        </p:nvSpPr>
        <p:spPr>
          <a:xfrm>
            <a:off x="685800" y="381001"/>
            <a:ext cx="6991492" cy="364065"/>
          </a:xfrm>
        </p:spPr>
        <p:txBody>
          <a:bodyPr/>
          <a:lstStyle/>
          <a:p>
            <a:endParaRPr lang="hr-HR"/>
          </a:p>
        </p:txBody>
      </p:sp>
      <p:sp>
        <p:nvSpPr>
          <p:cNvPr id="6" name="Slide Number Placeholder 5"/>
          <p:cNvSpPr>
            <a:spLocks noGrp="1"/>
          </p:cNvSpPr>
          <p:nvPr>
            <p:ph type="sldNum" sz="quarter" idx="12"/>
          </p:nvPr>
        </p:nvSpPr>
        <p:spPr>
          <a:xfrm>
            <a:off x="10862452" y="381000"/>
            <a:ext cx="643748" cy="365125"/>
          </a:xfrm>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671853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2877EDBE-6FC1-4C99-803C-66352A9C9EB0}" type="datetimeFigureOut">
              <a:rPr lang="hr-HR" smtClean="0"/>
              <a:t>8.6.2021.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176173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85800" y="3132666"/>
            <a:ext cx="5311775" cy="308601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3132666"/>
            <a:ext cx="5334000" cy="308601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2877EDBE-6FC1-4C99-803C-66352A9C9EB0}" type="datetimeFigureOut">
              <a:rPr lang="hr-HR" smtClean="0"/>
              <a:t>8.6.2021.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108175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2877EDBE-6FC1-4C99-803C-66352A9C9EB0}" type="datetimeFigureOut">
              <a:rPr lang="hr-HR" smtClean="0"/>
              <a:t>8.6.2021.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158590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7EDBE-6FC1-4C99-803C-66352A9C9EB0}" type="datetimeFigureOut">
              <a:rPr lang="hr-HR" smtClean="0"/>
              <a:t>8.6.2021.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06251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2877EDBE-6FC1-4C99-803C-66352A9C9EB0}" type="datetimeFigureOut">
              <a:rPr lang="hr-HR" smtClean="0"/>
              <a:t>8.6.2021.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19457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2877EDBE-6FC1-4C99-803C-66352A9C9EB0}" type="datetimeFigureOut">
              <a:rPr lang="hr-HR" smtClean="0"/>
              <a:t>8.6.2021.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13689D9-CFD1-42D6-9A9F-24693F4F0D12}" type="slidenum">
              <a:rPr lang="hr-HR" smtClean="0"/>
              <a:t>‹#›</a:t>
            </a:fld>
            <a:endParaRPr lang="hr-HR"/>
          </a:p>
        </p:txBody>
      </p:sp>
    </p:spTree>
    <p:extLst>
      <p:ext uri="{BB962C8B-B14F-4D97-AF65-F5344CB8AC3E}">
        <p14:creationId xmlns:p14="http://schemas.microsoft.com/office/powerpoint/2010/main" val="344938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77EDBE-6FC1-4C99-803C-66352A9C9EB0}" type="datetimeFigureOut">
              <a:rPr lang="hr-HR" smtClean="0"/>
              <a:t>8.6.2021.</a:t>
            </a:fld>
            <a:endParaRPr lang="hr-H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13689D9-CFD1-42D6-9A9F-24693F4F0D12}" type="slidenum">
              <a:rPr lang="hr-HR" smtClean="0"/>
              <a:t>‹#›</a:t>
            </a:fld>
            <a:endParaRPr lang="hr-HR"/>
          </a:p>
        </p:txBody>
      </p:sp>
    </p:spTree>
    <p:extLst>
      <p:ext uri="{BB962C8B-B14F-4D97-AF65-F5344CB8AC3E}">
        <p14:creationId xmlns:p14="http://schemas.microsoft.com/office/powerpoint/2010/main" val="8760725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iblegateway.com/passage/?search=Evan%C4%91elje%20po%20Ivanu%2017&amp;version=HNZ-RI#fhr-HNZ-RI-3636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4212">
              <a:srgbClr val="E07D49"/>
            </a:gs>
            <a:gs pos="44730">
              <a:srgbClr val="E48760"/>
            </a:gs>
            <a:gs pos="55257">
              <a:srgbClr val="E99076"/>
            </a:gs>
            <a:gs pos="65017">
              <a:srgbClr val="ED998B"/>
            </a:gs>
            <a:gs pos="0">
              <a:schemeClr val="accent2">
                <a:lumMod val="82000"/>
              </a:schemeClr>
            </a:gs>
            <a:gs pos="25180">
              <a:srgbClr val="DC7536"/>
            </a:gs>
            <a:gs pos="5624">
              <a:srgbClr val="D3630D"/>
            </a:gs>
            <a:gs pos="74000">
              <a:schemeClr val="accent1">
                <a:lumMod val="45000"/>
                <a:lumOff val="55000"/>
              </a:schemeClr>
            </a:gs>
            <a:gs pos="83000">
              <a:schemeClr val="accent1">
                <a:lumMod val="45000"/>
                <a:lumOff val="55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F7773C-4449-45D2-8D99-978C1D0F4CCE}"/>
              </a:ext>
            </a:extLst>
          </p:cNvPr>
          <p:cNvSpPr>
            <a:spLocks noGrp="1"/>
          </p:cNvSpPr>
          <p:nvPr>
            <p:ph type="ctrTitle"/>
          </p:nvPr>
        </p:nvSpPr>
        <p:spPr>
          <a:xfrm>
            <a:off x="0" y="-251670"/>
            <a:ext cx="12192000" cy="7046753"/>
          </a:xfrm>
        </p:spPr>
        <p:txBody>
          <a:bodyPr>
            <a:normAutofit/>
          </a:bodyPr>
          <a:lstStyle/>
          <a:p>
            <a:pPr algn="ctr">
              <a:lnSpc>
                <a:spcPct val="100000"/>
              </a:lnSpc>
              <a:spcAft>
                <a:spcPts val="800"/>
              </a:spcAft>
            </a:pPr>
            <a:r>
              <a:rPr lang="hr-HR" sz="2000" cap="none" dirty="0">
                <a:latin typeface="Algerian" panose="04020705040A02060702" pitchFamily="82" charset="0"/>
                <a:ea typeface="Calibri" panose="020F0502020204030204" pitchFamily="34" charset="0"/>
                <a:cs typeface="Times New Roman" panose="02020603050405020304" pitchFamily="18" charset="0"/>
              </a:rPr>
              <a:t>nadbiskupijski stručni skup za vjeroučitelje</a:t>
            </a:r>
            <a:br>
              <a:rPr lang="hr-HR" sz="2000" cap="none" dirty="0">
                <a:latin typeface="Algerian" panose="04020705040A02060702" pitchFamily="82" charset="0"/>
                <a:ea typeface="Calibri" panose="020F0502020204030204" pitchFamily="34" charset="0"/>
                <a:cs typeface="Times New Roman" panose="02020603050405020304" pitchFamily="18" charset="0"/>
              </a:rPr>
            </a:br>
            <a:r>
              <a:rPr lang="hr-HR" sz="2000" cap="none" dirty="0" err="1">
                <a:latin typeface="Algerian" panose="04020705040A02060702" pitchFamily="82" charset="0"/>
                <a:ea typeface="Calibri" panose="020F0502020204030204" pitchFamily="34" charset="0"/>
                <a:cs typeface="Times New Roman" panose="02020603050405020304" pitchFamily="18" charset="0"/>
              </a:rPr>
              <a:t>split</a:t>
            </a:r>
            <a:r>
              <a:rPr lang="hr-HR" sz="2000" cap="none" dirty="0">
                <a:latin typeface="Algerian" panose="04020705040A02060702" pitchFamily="82" charset="0"/>
                <a:ea typeface="Calibri" panose="020F0502020204030204" pitchFamily="34" charset="0"/>
                <a:cs typeface="Times New Roman" panose="02020603050405020304" pitchFamily="18" charset="0"/>
              </a:rPr>
              <a:t>, 5. lipnja 2021.</a:t>
            </a:r>
            <a:br>
              <a:rPr lang="hr-HR" sz="2000" cap="none" dirty="0">
                <a:latin typeface="Algerian" panose="04020705040A02060702" pitchFamily="82" charset="0"/>
                <a:ea typeface="Calibri" panose="020F0502020204030204" pitchFamily="34" charset="0"/>
                <a:cs typeface="Times New Roman" panose="02020603050405020304" pitchFamily="18" charset="0"/>
              </a:rPr>
            </a:br>
            <a:br>
              <a:rPr lang="hr-HR" sz="2000" cap="none" dirty="0">
                <a:latin typeface="Algerian" panose="04020705040A02060702" pitchFamily="82" charset="0"/>
                <a:ea typeface="Calibri" panose="020F0502020204030204" pitchFamily="34" charset="0"/>
                <a:cs typeface="Times New Roman" panose="02020603050405020304" pitchFamily="18" charset="0"/>
              </a:rPr>
            </a:br>
            <a:br>
              <a:rPr lang="hr-HR" sz="2900" dirty="0">
                <a:latin typeface="Algerian" panose="04020705040A02060702" pitchFamily="82" charset="0"/>
                <a:ea typeface="Calibri" panose="020F0502020204030204" pitchFamily="34" charset="0"/>
                <a:cs typeface="Times New Roman" panose="02020603050405020304" pitchFamily="18" charset="0"/>
              </a:rPr>
            </a:br>
            <a:r>
              <a:rPr lang="hr-HR" sz="2900" dirty="0">
                <a:latin typeface="Algerian" panose="04020705040A02060702" pitchFamily="82" charset="0"/>
                <a:ea typeface="Calibri" panose="020F0502020204030204" pitchFamily="34" charset="0"/>
                <a:cs typeface="Times New Roman" panose="02020603050405020304" pitchFamily="18" charset="0"/>
              </a:rPr>
              <a:t> </a:t>
            </a:r>
            <a:r>
              <a:rPr lang="hr-HR" sz="20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Bratstvo i socijalno prijateljstvo u nastavi vjeronauka </a:t>
            </a:r>
            <a:br>
              <a:rPr lang="hr-HR" sz="20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br>
            <a:r>
              <a:rPr lang="hr-HR" sz="20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u svjetlu enciklike </a:t>
            </a:r>
            <a:r>
              <a:rPr lang="hr-HR" sz="2000" b="1" i="1" dirty="0" err="1">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Fratelli</a:t>
            </a:r>
            <a:r>
              <a:rPr lang="hr-HR" sz="20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 </a:t>
            </a:r>
            <a:r>
              <a:rPr lang="hr-HR" sz="2000" b="1" i="1" dirty="0" err="1">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tutti</a:t>
            </a:r>
            <a:br>
              <a:rPr lang="hr-HR" sz="20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br>
            <a:br>
              <a:rPr lang="hr-HR" sz="36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br>
            <a:br>
              <a:rPr lang="hr-HR" sz="36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br>
            <a:r>
              <a:rPr lang="hr-HR" sz="36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Izbor općeljudskih i socijalnih vrednota </a:t>
            </a:r>
            <a:br>
              <a:rPr lang="hr-HR" sz="36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br>
            <a:r>
              <a:rPr lang="hr-HR" sz="3600" b="1" dirty="0">
                <a:solidFill>
                  <a:srgbClr val="002060"/>
                </a:solidFill>
                <a:latin typeface="Algerian" panose="04020705040A02060702" pitchFamily="82" charset="0"/>
                <a:ea typeface="Calibri" panose="020F0502020204030204" pitchFamily="34" charset="0"/>
                <a:cs typeface="Times New Roman" panose="02020603050405020304" pitchFamily="18" charset="0"/>
              </a:rPr>
              <a:t>te njihova primjena u srednjoj školi</a:t>
            </a:r>
            <a:br>
              <a:rPr lang="hr-HR" sz="36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br>
            <a:br>
              <a:rPr lang="hr-HR" sz="36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br>
            <a:br>
              <a:rPr lang="hr-HR" sz="3600" b="1" i="1" dirty="0">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br>
            <a:r>
              <a:rPr lang="hr-HR" sz="2000" b="1" dirty="0">
                <a:solidFill>
                  <a:srgbClr val="FFFF00"/>
                </a:solidFill>
                <a:latin typeface="Algerian" panose="04020705040A02060702" pitchFamily="82" charset="0"/>
                <a:ea typeface="Calibri" panose="020F0502020204030204" pitchFamily="34" charset="0"/>
                <a:cs typeface="Times New Roman" panose="02020603050405020304" pitchFamily="18" charset="0"/>
              </a:rPr>
              <a:t>Helena </a:t>
            </a:r>
            <a:r>
              <a:rPr lang="hr-HR" sz="2000" b="1" dirty="0" err="1">
                <a:solidFill>
                  <a:srgbClr val="FFFF00"/>
                </a:solidFill>
                <a:latin typeface="Algerian" panose="04020705040A02060702" pitchFamily="82" charset="0"/>
                <a:ea typeface="Calibri" panose="020F0502020204030204" pitchFamily="34" charset="0"/>
                <a:cs typeface="Times New Roman" panose="02020603050405020304" pitchFamily="18" charset="0"/>
              </a:rPr>
              <a:t>Balajić</a:t>
            </a:r>
            <a:r>
              <a:rPr lang="hr-HR" sz="2000" b="1" dirty="0">
                <a:solidFill>
                  <a:srgbClr val="FFFF00"/>
                </a:solidFill>
                <a:latin typeface="Algerian" panose="04020705040A02060702" pitchFamily="82" charset="0"/>
                <a:ea typeface="Calibri" panose="020F0502020204030204" pitchFamily="34" charset="0"/>
                <a:cs typeface="Times New Roman" panose="02020603050405020304" pitchFamily="18" charset="0"/>
              </a:rPr>
              <a:t>,</a:t>
            </a:r>
            <a:br>
              <a:rPr lang="hr-HR" sz="2000" b="1" dirty="0">
                <a:solidFill>
                  <a:srgbClr val="FFFF00"/>
                </a:solidFill>
                <a:latin typeface="Algerian" panose="04020705040A02060702" pitchFamily="82" charset="0"/>
                <a:ea typeface="Calibri" panose="020F0502020204030204" pitchFamily="34" charset="0"/>
                <a:cs typeface="Times New Roman" panose="02020603050405020304" pitchFamily="18" charset="0"/>
              </a:rPr>
            </a:br>
            <a:r>
              <a:rPr lang="hr-HR" sz="2000" b="1" dirty="0">
                <a:solidFill>
                  <a:srgbClr val="FFFF00"/>
                </a:solidFill>
                <a:latin typeface="Algerian" panose="04020705040A02060702" pitchFamily="82" charset="0"/>
                <a:ea typeface="Calibri" panose="020F0502020204030204" pitchFamily="34" charset="0"/>
                <a:cs typeface="Times New Roman" panose="02020603050405020304" pitchFamily="18" charset="0"/>
              </a:rPr>
              <a:t>vjeroučiteljica u SSŠ bana </a:t>
            </a:r>
            <a:r>
              <a:rPr lang="hr-HR" sz="2000" b="1" dirty="0" err="1">
                <a:solidFill>
                  <a:srgbClr val="FFFF00"/>
                </a:solidFill>
                <a:latin typeface="Algerian" panose="04020705040A02060702" pitchFamily="82" charset="0"/>
                <a:ea typeface="Calibri" panose="020F0502020204030204" pitchFamily="34" charset="0"/>
                <a:cs typeface="Times New Roman" panose="02020603050405020304" pitchFamily="18" charset="0"/>
              </a:rPr>
              <a:t>josipa</a:t>
            </a:r>
            <a:r>
              <a:rPr lang="hr-HR" sz="2000" b="1" dirty="0">
                <a:solidFill>
                  <a:srgbClr val="FFFF00"/>
                </a:solidFill>
                <a:latin typeface="Algerian" panose="04020705040A02060702" pitchFamily="82" charset="0"/>
                <a:ea typeface="Calibri" panose="020F0502020204030204" pitchFamily="34" charset="0"/>
                <a:cs typeface="Times New Roman" panose="02020603050405020304" pitchFamily="18" charset="0"/>
              </a:rPr>
              <a:t> </a:t>
            </a:r>
            <a:r>
              <a:rPr lang="hr-HR" sz="2000" b="1" dirty="0" err="1">
                <a:solidFill>
                  <a:srgbClr val="FFFF00"/>
                </a:solidFill>
                <a:latin typeface="Algerian" panose="04020705040A02060702" pitchFamily="82" charset="0"/>
                <a:ea typeface="Calibri" panose="020F0502020204030204" pitchFamily="34" charset="0"/>
                <a:cs typeface="Times New Roman" panose="02020603050405020304" pitchFamily="18" charset="0"/>
              </a:rPr>
              <a:t>jelačića</a:t>
            </a:r>
            <a:r>
              <a:rPr lang="hr-HR" sz="2000" b="1" dirty="0">
                <a:solidFill>
                  <a:srgbClr val="FFFF00"/>
                </a:solidFill>
                <a:latin typeface="Algerian" panose="04020705040A02060702" pitchFamily="82" charset="0"/>
                <a:ea typeface="Calibri" panose="020F0502020204030204" pitchFamily="34" charset="0"/>
                <a:cs typeface="Times New Roman" panose="02020603050405020304" pitchFamily="18" charset="0"/>
              </a:rPr>
              <a:t>, sinj</a:t>
            </a:r>
            <a:endParaRPr lang="hr-HR" sz="2000" dirty="0">
              <a:solidFill>
                <a:srgbClr val="FFFF00"/>
              </a:solidFill>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21292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6DD9E03-74D7-466B-9984-467F2F0C0019}"/>
              </a:ext>
            </a:extLst>
          </p:cNvPr>
          <p:cNvSpPr>
            <a:spLocks noGrp="1"/>
          </p:cNvSpPr>
          <p:nvPr>
            <p:ph idx="1"/>
          </p:nvPr>
        </p:nvSpPr>
        <p:spPr>
          <a:xfrm>
            <a:off x="942110" y="1178511"/>
            <a:ext cx="10515600" cy="5599794"/>
          </a:xfrm>
        </p:spPr>
        <p:txBody>
          <a:bodyPr>
            <a:noAutofit/>
          </a:bodyPr>
          <a:lstStyle/>
          <a:p>
            <a:pPr marL="0" indent="0" algn="ctr">
              <a:lnSpc>
                <a:spcPct val="107000"/>
              </a:lnSpc>
              <a:spcAft>
                <a:spcPts val="800"/>
              </a:spcAft>
              <a:buNone/>
            </a:pPr>
            <a:r>
              <a:rPr lang="hr-H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Razrada aktivnosti:</a:t>
            </a:r>
            <a:endParaRPr lang="hr-HR"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Tema o dobrovoljstvu, kao načinu služenja drugima, bogat je izvor svakom vjeroučitelju za osmišljavanje različitih oblika projektne nastave. Budući da se samim ishodom očekuje prihvaćanje takvog oblika životnog i vjerničkog angažmana, planiranje projekata u ovom području nastavnog </a:t>
            </a:r>
            <a:r>
              <a:rPr lang="hr-HR"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kurikula</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čini se prikladnim.  </a:t>
            </a:r>
          </a:p>
          <a:p>
            <a:pPr algn="just"/>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Školski volonterski klubovi</a:t>
            </a:r>
          </a:p>
          <a:p>
            <a:pPr algn="just"/>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Projekt koji se može planirati u sklopu Dana kruha i zahvalnosti</a:t>
            </a:r>
            <a:endPar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Projekt o odlasku u neku od ustanova kao što su: dječji i starački domovi, ustanove za djecu sa zdravstvenim poteškoćama.</a:t>
            </a:r>
          </a:p>
          <a:p>
            <a:pPr algn="just"/>
            <a:r>
              <a:rPr lang="hr-HR" sz="2400" dirty="0">
                <a:solidFill>
                  <a:schemeClr val="bg1"/>
                </a:solidFill>
                <a:latin typeface="Times New Roman" panose="02020603050405020304" pitchFamily="18" charset="0"/>
                <a:cs typeface="Times New Roman" panose="02020603050405020304" pitchFamily="18" charset="0"/>
              </a:rPr>
              <a:t>Na satu: Razgovor o volonterskim iskustvima, pisanje volonterske priče, izbor najboljih radova za zidne novine.</a:t>
            </a:r>
          </a:p>
        </p:txBody>
      </p:sp>
    </p:spTree>
    <p:extLst>
      <p:ext uri="{BB962C8B-B14F-4D97-AF65-F5344CB8AC3E}">
        <p14:creationId xmlns:p14="http://schemas.microsoft.com/office/powerpoint/2010/main" val="1188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6B9B372-4200-4E69-952B-582E79FBA1F4}"/>
              </a:ext>
            </a:extLst>
          </p:cNvPr>
          <p:cNvSpPr>
            <a:spLocks noGrp="1"/>
          </p:cNvSpPr>
          <p:nvPr>
            <p:ph idx="1"/>
          </p:nvPr>
        </p:nvSpPr>
        <p:spPr>
          <a:xfrm>
            <a:off x="610328" y="1135117"/>
            <a:ext cx="11455197" cy="5258068"/>
          </a:xfrm>
        </p:spPr>
        <p:txBody>
          <a:bodyPr>
            <a:normAutofit/>
          </a:bodyPr>
          <a:lstStyle/>
          <a:p>
            <a:pPr marL="0" indent="0">
              <a:lnSpc>
                <a:spcPct val="170000"/>
              </a:lnSpc>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Istina</a:t>
            </a:r>
            <a:endParaRPr lang="hr-HR"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hr-HR" dirty="0"/>
          </a:p>
        </p:txBody>
      </p:sp>
      <p:pic>
        <p:nvPicPr>
          <p:cNvPr id="4" name="Slika 3" descr="Slika na kojoj se prikazuje tekst, nebo, na otvorenom, priroda&#10;&#10;Opis je automatski generiran">
            <a:extLst>
              <a:ext uri="{FF2B5EF4-FFF2-40B4-BE49-F238E27FC236}">
                <a16:creationId xmlns:a16="http://schemas.microsoft.com/office/drawing/2014/main" id="{A65F9C34-7722-4449-AF18-C62439290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190" y="677670"/>
            <a:ext cx="5305563" cy="5860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niOkvir 4">
            <a:extLst>
              <a:ext uri="{FF2B5EF4-FFF2-40B4-BE49-F238E27FC236}">
                <a16:creationId xmlns:a16="http://schemas.microsoft.com/office/drawing/2014/main" id="{9F72EE63-396D-4379-B884-D9D6505C98FD}"/>
              </a:ext>
            </a:extLst>
          </p:cNvPr>
          <p:cNvSpPr txBox="1"/>
          <p:nvPr/>
        </p:nvSpPr>
        <p:spPr>
          <a:xfrm>
            <a:off x="610328" y="2148448"/>
            <a:ext cx="5305563" cy="2554545"/>
          </a:xfrm>
          <a:prstGeom prst="rect">
            <a:avLst/>
          </a:prstGeom>
          <a:noFill/>
        </p:spPr>
        <p:txBody>
          <a:bodyPr wrap="square" rtlCol="0">
            <a:spAutoFit/>
          </a:bodyPr>
          <a:lstStyle/>
          <a:p>
            <a:pPr>
              <a:spcAft>
                <a:spcPts val="800"/>
              </a:spcAft>
            </a:pP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Fratelli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205</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„Ipak, prijeko je potrebno neprestano provjeravati vode li nas današnji oblici komunikacije zbiljski do velikodušnog susreta, iskrenog traženja puta istine, do služenja, blizine s najmanjima, do izgradnje općeg dobra … Moramo naučiti kako razotkriti razne načine na koje se istinom manipulira, iskrivljuje i prikriva u javnoj i privatnoj sferi.“</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4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6B9B372-4200-4E69-952B-582E79FBA1F4}"/>
              </a:ext>
            </a:extLst>
          </p:cNvPr>
          <p:cNvSpPr>
            <a:spLocks noGrp="1"/>
          </p:cNvSpPr>
          <p:nvPr>
            <p:ph idx="1"/>
          </p:nvPr>
        </p:nvSpPr>
        <p:spPr>
          <a:xfrm>
            <a:off x="1041979" y="1937857"/>
            <a:ext cx="10108041" cy="3976382"/>
          </a:xfrm>
        </p:spPr>
        <p:txBody>
          <a:bodyPr>
            <a:noAutofit/>
          </a:bodyPr>
          <a:lstStyle/>
          <a:p>
            <a:pPr marL="0" indent="0">
              <a:lnSpc>
                <a:spcPct val="100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Odgojno-obrazovni ishod: </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SŠ KV C.2.3.</a:t>
            </a:r>
          </a:p>
          <a:p>
            <a:pPr>
              <a:lnSpc>
                <a:spcPct val="100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opisuje vrednote istine, služenja, slobode i odgovornosti prisutne među ljudima različitih svjetonazora i velikih svjetskih religija.</a:t>
            </a:r>
          </a:p>
          <a:p>
            <a:pPr marL="0" indent="0">
              <a:lnSpc>
                <a:spcPct val="100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 razrade ishoda:</a:t>
            </a:r>
            <a:endPar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argumentira razloge zauzimanja za istinu na osobnoj i društvenoj razini.</a:t>
            </a:r>
          </a:p>
          <a:p>
            <a:pPr marL="0" indent="0">
              <a:lnSpc>
                <a:spcPct val="100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Podtema</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24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Poštivanje i povrede istine</a:t>
            </a:r>
          </a:p>
        </p:txBody>
      </p:sp>
    </p:spTree>
    <p:extLst>
      <p:ext uri="{BB962C8B-B14F-4D97-AF65-F5344CB8AC3E}">
        <p14:creationId xmlns:p14="http://schemas.microsoft.com/office/powerpoint/2010/main" val="37396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281BF611-8030-44EF-A89E-246DAD72ABB7}"/>
              </a:ext>
            </a:extLst>
          </p:cNvPr>
          <p:cNvSpPr>
            <a:spLocks noGrp="1"/>
          </p:cNvSpPr>
          <p:nvPr>
            <p:ph idx="1"/>
          </p:nvPr>
        </p:nvSpPr>
        <p:spPr>
          <a:xfrm>
            <a:off x="817417" y="780176"/>
            <a:ext cx="10965873" cy="5859615"/>
          </a:xfrm>
        </p:spPr>
        <p:txBody>
          <a:bodyPr>
            <a:normAutofit/>
          </a:bodyPr>
          <a:lstStyle/>
          <a:p>
            <a:pPr marL="0" indent="0" algn="ctr">
              <a:lnSpc>
                <a:spcPct val="107000"/>
              </a:lnSpc>
              <a:spcAft>
                <a:spcPts val="800"/>
              </a:spcAft>
              <a:buNone/>
            </a:pPr>
            <a:r>
              <a:rPr lang="hr-HR"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Razrada aktivnosti:</a:t>
            </a:r>
            <a:endParaRPr lang="hr-HR" sz="3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0000"/>
              </a:lnSpc>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Učenici čitaju i proučavaju različite aforizme, izreke, misli o istini koje je vjeroučitelj unaprijed pripremio. Nakon toga trebaju zapisati koje povrede istine mogu prepoznati u rečenicama, a koje rečenice ističu kako poštovati istinu. </a:t>
            </a:r>
          </a:p>
          <a:p>
            <a:pPr algn="just">
              <a:lnSpc>
                <a:spcPct val="110000"/>
              </a:lnSpc>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Nakon otkrivanja povreda i poštivanja istine učenicima se mogu ponuditi sljedeći tekstovi prema izboru vjeroučitelja, ovisno o učenicima koje ima pred sobom, koji razrađuju temu na tri različita načina: poučna priča, vježba slušanja ili vođeni razgovor o služenju </a:t>
            </a:r>
            <a:r>
              <a:rPr lang="hr-HR"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instagramom</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Na konkretnim primjerima iz svakodnevice otkrivat će prisutnost/odsutnost istine i njenu važnost u razumijevanju drugih i sebe, te otkriti koji se aforizmi mogu primijeniti na te primjere.</a:t>
            </a:r>
            <a:endPar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10000"/>
              </a:lnSpc>
              <a:buFont typeface="Wingdings" panose="05000000000000000000" pitchFamily="2" charset="2"/>
              <a:buChar char="Ø"/>
            </a:pPr>
            <a:r>
              <a:rPr lang="hr-HR"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Poučna priča: Priča o juhi</a:t>
            </a:r>
          </a:p>
          <a:p>
            <a:pPr lvl="1" algn="just">
              <a:lnSpc>
                <a:spcPct val="110000"/>
              </a:lnSpc>
              <a:buFont typeface="Wingdings" panose="05000000000000000000" pitchFamily="2" charset="2"/>
              <a:buChar char="Ø"/>
            </a:pPr>
            <a:r>
              <a:rPr lang="hr-HR"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Vježba slušanja: Priča o Panti Pletikosi</a:t>
            </a:r>
          </a:p>
          <a:p>
            <a:pPr lvl="1" algn="just">
              <a:lnSpc>
                <a:spcPct val="110000"/>
              </a:lnSpc>
              <a:buFont typeface="Wingdings" panose="05000000000000000000" pitchFamily="2" charset="2"/>
              <a:buChar char="Ø"/>
            </a:pPr>
            <a:r>
              <a:rPr lang="hr-HR"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Istina i mediji (</a:t>
            </a:r>
            <a:r>
              <a:rPr lang="hr-HR" sz="2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instagram</a:t>
            </a:r>
            <a:r>
              <a:rPr lang="hr-HR"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hr-HR" dirty="0"/>
          </a:p>
        </p:txBody>
      </p:sp>
    </p:spTree>
    <p:extLst>
      <p:ext uri="{BB962C8B-B14F-4D97-AF65-F5344CB8AC3E}">
        <p14:creationId xmlns:p14="http://schemas.microsoft.com/office/powerpoint/2010/main" val="1673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22A5D080-2B6A-4418-981E-5FC6CBD30E52}"/>
              </a:ext>
            </a:extLst>
          </p:cNvPr>
          <p:cNvSpPr>
            <a:spLocks noGrp="1"/>
          </p:cNvSpPr>
          <p:nvPr>
            <p:ph idx="1"/>
          </p:nvPr>
        </p:nvSpPr>
        <p:spPr>
          <a:xfrm>
            <a:off x="1104584" y="713132"/>
            <a:ext cx="10515600" cy="5803282"/>
          </a:xfrm>
        </p:spPr>
        <p:txBody>
          <a:bodyPr>
            <a:noAutofit/>
          </a:bodyPr>
          <a:lstStyle/>
          <a:p>
            <a:pPr marL="0" indent="0" algn="ctr">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III. GODIŠTE</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Poštivanje ljudskog života</a:t>
            </a:r>
            <a:endParaRPr lang="hr-HR"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Slika 3" descr="Slika na kojoj se prikazuje na zatvorenom&#10;&#10;Opis je automatski generiran">
            <a:extLst>
              <a:ext uri="{FF2B5EF4-FFF2-40B4-BE49-F238E27FC236}">
                <a16:creationId xmlns:a16="http://schemas.microsoft.com/office/drawing/2014/main" id="{0D17A615-B616-49F5-B87C-51EE6BE4B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16" y="2029803"/>
            <a:ext cx="6501795" cy="4329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niOkvir 4">
            <a:extLst>
              <a:ext uri="{FF2B5EF4-FFF2-40B4-BE49-F238E27FC236}">
                <a16:creationId xmlns:a16="http://schemas.microsoft.com/office/drawing/2014/main" id="{09255182-79B3-4B1F-A9DF-D1C7B2FFC764}"/>
              </a:ext>
            </a:extLst>
          </p:cNvPr>
          <p:cNvSpPr txBox="1"/>
          <p:nvPr/>
        </p:nvSpPr>
        <p:spPr>
          <a:xfrm>
            <a:off x="7466733" y="3079887"/>
            <a:ext cx="4462030" cy="1631216"/>
          </a:xfrm>
          <a:prstGeom prst="rect">
            <a:avLst/>
          </a:prstGeom>
          <a:noFill/>
        </p:spPr>
        <p:txBody>
          <a:bodyPr wrap="square" rtlCol="0">
            <a:spAutoFit/>
          </a:bodyPr>
          <a:lstStyle/>
          <a:p>
            <a:pPr>
              <a:spcAft>
                <a:spcPts val="800"/>
              </a:spcAft>
            </a:pP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Fratelli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263</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„Danas jasno poručujemo da je smrtna kazna nedopustiva, i Crkva odlučno i predano poziva na njezino ukidanje u čitavom svijetu.“</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0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22A5D080-2B6A-4418-981E-5FC6CBD30E52}"/>
              </a:ext>
            </a:extLst>
          </p:cNvPr>
          <p:cNvSpPr>
            <a:spLocks noGrp="1"/>
          </p:cNvSpPr>
          <p:nvPr>
            <p:ph idx="1"/>
          </p:nvPr>
        </p:nvSpPr>
        <p:spPr>
          <a:xfrm>
            <a:off x="1052033" y="1545021"/>
            <a:ext cx="10515600" cy="4466141"/>
          </a:xfrm>
        </p:spPr>
        <p:txBody>
          <a:bodyPr>
            <a:noAutofit/>
          </a:bodyPr>
          <a:lstStyle/>
          <a:p>
            <a:pPr marL="0" indent="0">
              <a:lnSpc>
                <a:spcPct val="107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Odgojno-obrazovni ishod:</a:t>
            </a:r>
            <a:r>
              <a:rPr lang="hr-H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SŠ KV C.3.2. </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objašnjava i argumentirano iznosi biblijske temelje i crkveni nauk o svetosti i nepovredivosti ljudskog života.</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 razrade ishoda:</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argumentirano razlaže stav zaštite čovjeka kao osobe od začeća do prirodne smrti.</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objašnjava povrede ljudskog života.</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r-HR" sz="2400" b="1" dirty="0">
                <a:solidFill>
                  <a:schemeClr val="bg1"/>
                </a:solidFill>
                <a:effectLst/>
                <a:latin typeface="Times New Roman" panose="02020603050405020304" pitchFamily="18" charset="0"/>
                <a:ea typeface="Calibri" panose="020F0502020204030204" pitchFamily="34" charset="0"/>
              </a:rPr>
              <a:t>Podtema: </a:t>
            </a:r>
            <a:r>
              <a:rPr lang="hr-HR" sz="2400" b="1" i="1" dirty="0">
                <a:solidFill>
                  <a:srgbClr val="C00000"/>
                </a:solidFill>
                <a:effectLst/>
                <a:latin typeface="Times New Roman" panose="02020603050405020304" pitchFamily="18" charset="0"/>
                <a:ea typeface="Calibri" panose="020F0502020204030204" pitchFamily="34" charset="0"/>
              </a:rPr>
              <a:t>Povrede života – smrtna kazna</a:t>
            </a:r>
            <a:endParaRPr lang="hr-HR" sz="2400" i="1" dirty="0">
              <a:solidFill>
                <a:srgbClr val="C00000"/>
              </a:solidFill>
            </a:endParaRPr>
          </a:p>
        </p:txBody>
      </p:sp>
    </p:spTree>
    <p:extLst>
      <p:ext uri="{BB962C8B-B14F-4D97-AF65-F5344CB8AC3E}">
        <p14:creationId xmlns:p14="http://schemas.microsoft.com/office/powerpoint/2010/main" val="11712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46D1930-4126-4BB4-A76E-EBE979A5600F}"/>
              </a:ext>
            </a:extLst>
          </p:cNvPr>
          <p:cNvSpPr>
            <a:spLocks noGrp="1"/>
          </p:cNvSpPr>
          <p:nvPr>
            <p:ph idx="1"/>
          </p:nvPr>
        </p:nvSpPr>
        <p:spPr>
          <a:xfrm>
            <a:off x="917857" y="381699"/>
            <a:ext cx="10515600" cy="6094602"/>
          </a:xfrm>
        </p:spPr>
        <p:txBody>
          <a:bodyPr>
            <a:noAutofit/>
          </a:bodyPr>
          <a:lstStyle/>
          <a:p>
            <a:pPr marL="0" indent="0" algn="ctr">
              <a:lnSpc>
                <a:spcPct val="107000"/>
              </a:lnSpc>
              <a:spcAft>
                <a:spcPts val="800"/>
              </a:spcAft>
              <a:buNone/>
            </a:pPr>
            <a:r>
              <a:rPr lang="hr-H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Razrada aktivnosti:</a:t>
            </a:r>
            <a:endParaRPr lang="hr-HR"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hr-H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Nakon što vjeroučitelj uvede učenike u problem stvarnosti legalne smrtne kazne u nekim zemljama svijeta, u rješavanju problemske situacije može pristupiti na dva načina.</a:t>
            </a:r>
            <a:endParaRPr lang="hr-H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hr-H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hr-H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hr-H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mogućnost</a:t>
            </a:r>
            <a:r>
              <a:rPr lang="hr-H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Učenici dobivaju tekstove ili sami istražuju o argumentima za i protiv smrtne kazne, statističke podatke u zemljama svijeta o toj problematici, stav Crkve i primjere osuđenika na smrtnu kaznu koji su doživjeli obraćenje tijekom godina čekanja na izvršenje kazne. Nakon proučavanja i pripreme, organizira se rasprava u kojoj se formiraju tri skupine: afirmacijska, negacijska i porota koja prati i na kraju ocjenjuje koja je skupina ponudila bolju argumentaciju u raspravi.</a:t>
            </a:r>
            <a:endParaRPr lang="hr-HR"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hr-H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mogućnost</a:t>
            </a:r>
            <a:r>
              <a:rPr lang="hr-H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 temelju već navedenih materijala učenici imaju zadatak napisati polemički esej koji započinju istraživačkim pitanjem: „Zašto ubijamo ljude koji ubijaju ljude kako bi pokazali da je ubijanje ljudi pogrešno?“ </a:t>
            </a:r>
            <a:br>
              <a:rPr lang="hr-H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hr-H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(tekst s transparenta u protestu protiv smrtne kazne u SAD-u)</a:t>
            </a: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6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92F93ED-0E9D-419F-9F9A-618EF07949E8}"/>
              </a:ext>
            </a:extLst>
          </p:cNvPr>
          <p:cNvSpPr>
            <a:spLocks noGrp="1"/>
          </p:cNvSpPr>
          <p:nvPr>
            <p:ph idx="1"/>
          </p:nvPr>
        </p:nvSpPr>
        <p:spPr>
          <a:xfrm>
            <a:off x="1191262" y="1166070"/>
            <a:ext cx="4563586" cy="676728"/>
          </a:xfrm>
        </p:spPr>
        <p:txBody>
          <a:bodyPr>
            <a:normAutofit fontScale="92500" lnSpcReduction="10000"/>
          </a:bodyPr>
          <a:lstStyle/>
          <a:p>
            <a:pPr marL="0" indent="0">
              <a:lnSpc>
                <a:spcPct val="170000"/>
              </a:lnSpc>
              <a:buNone/>
            </a:pPr>
            <a:r>
              <a:rPr lang="hr-HR" sz="3900" b="1" baseline="-3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a:t>
            </a:r>
            <a:r>
              <a:rPr lang="hr-HR" sz="3900" baseline="-3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3900" b="1" i="1" baseline="-3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Opraštanje</a:t>
            </a:r>
          </a:p>
          <a:p>
            <a:endParaRPr lang="hr-HR" dirty="0"/>
          </a:p>
        </p:txBody>
      </p:sp>
      <p:pic>
        <p:nvPicPr>
          <p:cNvPr id="4" name="Slika 3" descr="Slika na kojoj se prikazuje osoba, na zatvorenom&#10;&#10;Opis je automatski generiran">
            <a:extLst>
              <a:ext uri="{FF2B5EF4-FFF2-40B4-BE49-F238E27FC236}">
                <a16:creationId xmlns:a16="http://schemas.microsoft.com/office/drawing/2014/main" id="{613FAA3E-4E97-4390-A1EE-D181404FB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518" y="1842798"/>
            <a:ext cx="5744004" cy="4793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niOkvir 4">
            <a:extLst>
              <a:ext uri="{FF2B5EF4-FFF2-40B4-BE49-F238E27FC236}">
                <a16:creationId xmlns:a16="http://schemas.microsoft.com/office/drawing/2014/main" id="{E6F27A71-8972-4A00-8FE5-5AA8C646EBAD}"/>
              </a:ext>
            </a:extLst>
          </p:cNvPr>
          <p:cNvSpPr txBox="1"/>
          <p:nvPr/>
        </p:nvSpPr>
        <p:spPr>
          <a:xfrm>
            <a:off x="400049" y="2017691"/>
            <a:ext cx="5436704" cy="4093428"/>
          </a:xfrm>
          <a:prstGeom prst="rect">
            <a:avLst/>
          </a:prstGeom>
          <a:noFill/>
        </p:spPr>
        <p:txBody>
          <a:bodyPr wrap="square" rtlCol="0">
            <a:spAutoFit/>
          </a:bodyPr>
          <a:lstStyle/>
          <a:p>
            <a:pPr algn="just">
              <a:spcAft>
                <a:spcPts val="800"/>
              </a:spcAft>
            </a:pP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Fratteli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241</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„Nije riječ o prijedlogu oproštenja koje uključuje odricanje od vlastitih prava pred pokvarenim moćnikom ili nekime tko narušava naše dostojanstvo. Pozvani smo ljubiti sve bez iznimke, ali ljubiti tlačitelja ne znači dopustiti mu da ostane takav… i da vjeruje kako je ono što čini prihvatljivo. Osveta ne smije biti razlogom naše sloge i jedinstva kako bismo na počinjeno nasilje uzvratili istom mjerom ili planirali mogućnosti odmazde pod naizgled zakonitim oblicima. Na pretrpljene uvrede uzvratiti dobrotom nije slabost, nego prava snaga, sposobna </a:t>
            </a:r>
            <a:r>
              <a:rPr lang="hr-HR"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odeći</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se osvete.“</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587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92F93ED-0E9D-419F-9F9A-618EF07949E8}"/>
              </a:ext>
            </a:extLst>
          </p:cNvPr>
          <p:cNvSpPr>
            <a:spLocks noGrp="1"/>
          </p:cNvSpPr>
          <p:nvPr>
            <p:ph idx="1"/>
          </p:nvPr>
        </p:nvSpPr>
        <p:spPr>
          <a:xfrm>
            <a:off x="904009" y="1285654"/>
            <a:ext cx="10219793" cy="4988343"/>
          </a:xfrm>
        </p:spPr>
        <p:txBody>
          <a:bodyPr>
            <a:normAutofit fontScale="55000" lnSpcReduction="20000"/>
          </a:bodyPr>
          <a:lstStyle/>
          <a:p>
            <a:pPr marL="0" indent="0">
              <a:lnSpc>
                <a:spcPct val="170000"/>
              </a:lnSpc>
              <a:spcAft>
                <a:spcPts val="800"/>
              </a:spcAft>
              <a:buNone/>
            </a:pPr>
            <a:r>
              <a:rPr lang="hr-HR" sz="4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Odgojno-obrazovni ishod:</a:t>
            </a:r>
            <a:r>
              <a:rPr lang="hr-HR"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SŠ KV C.3.3.</a:t>
            </a:r>
          </a:p>
          <a:p>
            <a:pPr>
              <a:lnSpc>
                <a:spcPct val="170000"/>
              </a:lnSpc>
              <a:spcAft>
                <a:spcPts val="800"/>
              </a:spcAft>
              <a:buFont typeface="Wingdings" panose="05000000000000000000" pitchFamily="2" charset="2"/>
              <a:buChar char="Ø"/>
            </a:pPr>
            <a:r>
              <a:rPr lang="hr-HR"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u svjetlu kršćanskog morala analizira i objašnjava pojmove: savjest, zakon, dobro i zlo, grijeh, obraćenje, opraštanje, milosrđe i pomirenje.</a:t>
            </a:r>
          </a:p>
          <a:p>
            <a:pPr marL="0" indent="0">
              <a:lnSpc>
                <a:spcPct val="170000"/>
              </a:lnSpc>
              <a:spcAft>
                <a:spcPts val="800"/>
              </a:spcAft>
              <a:buNone/>
            </a:pPr>
            <a:r>
              <a:rPr lang="hr-HR" sz="4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 razrade ishoda:</a:t>
            </a:r>
            <a:endParaRPr lang="hr-HR"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spcAft>
                <a:spcPts val="800"/>
              </a:spcAft>
              <a:buFont typeface="Wingdings" panose="05000000000000000000" pitchFamily="2" charset="2"/>
              <a:buChar char="Ø"/>
            </a:pPr>
            <a:r>
              <a:rPr lang="hr-HR"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na temelju biblijskih tekstova analizira Božje milosrđe i praštanje.</a:t>
            </a:r>
          </a:p>
          <a:p>
            <a:pPr marL="0" indent="0">
              <a:lnSpc>
                <a:spcPct val="170000"/>
              </a:lnSpc>
              <a:buNone/>
            </a:pPr>
            <a:r>
              <a:rPr lang="hr-HR" sz="4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Podtema:</a:t>
            </a:r>
            <a:r>
              <a:rPr lang="hr-HR"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44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Opraštanje – put k obraćenju</a:t>
            </a:r>
          </a:p>
          <a:p>
            <a:endParaRPr lang="hr-HR" dirty="0"/>
          </a:p>
        </p:txBody>
      </p:sp>
    </p:spTree>
    <p:extLst>
      <p:ext uri="{BB962C8B-B14F-4D97-AF65-F5344CB8AC3E}">
        <p14:creationId xmlns:p14="http://schemas.microsoft.com/office/powerpoint/2010/main" val="272340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64661CD-6DE2-43E2-B316-EF155F73FB35}"/>
              </a:ext>
            </a:extLst>
          </p:cNvPr>
          <p:cNvSpPr>
            <a:spLocks noGrp="1"/>
          </p:cNvSpPr>
          <p:nvPr>
            <p:ph idx="1"/>
          </p:nvPr>
        </p:nvSpPr>
        <p:spPr>
          <a:xfrm>
            <a:off x="144011" y="511728"/>
            <a:ext cx="11903978" cy="6346272"/>
          </a:xfrm>
        </p:spPr>
        <p:txBody>
          <a:bodyPr>
            <a:normAutofit fontScale="92500" lnSpcReduction="10000"/>
          </a:bodyPr>
          <a:lstStyle/>
          <a:p>
            <a:pPr marL="0" indent="0" algn="ctr">
              <a:lnSpc>
                <a:spcPct val="110000"/>
              </a:lnSpc>
              <a:spcAft>
                <a:spcPts val="800"/>
              </a:spcAft>
              <a:buNone/>
            </a:pPr>
            <a:r>
              <a:rPr lang="hr-H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Razrada aktivnosti:</a:t>
            </a:r>
            <a:endParaRPr lang="hr-HR"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Učenici analiziraju biblijski tekst iz Lukinog </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evanđelja (Lk 7, 36-50) </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Isusov odnos prema grešnicima po metodi perspektivnog biblijskog pripovijedanja. Na ovaj način kod učenika se potiče identifikacija s nekom pripoviješću i buđenje stvaralaštva i kreativnosti. Za što bolju učinkovitost ovakvog pristupa potrebno je učenicima približiti kontekst same priče s obzirom na događaje i osobe</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(značenje i geste gostoprimstva, raspuštena ženska kosa, alabastrena posuda, itd.).</a:t>
            </a:r>
            <a:endPar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Zadatak za učenike:</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Pažljivo pročitajte biblijski tekst, zatim opišite (ispričajte) istu priču iz perspektive žene grešnice ili farizeja Šimuna. </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Pitanja za razgovor:</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buFont typeface="Wingdings" panose="05000000000000000000" pitchFamily="2" charset="2"/>
              <a:buChar char=""/>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Što je u biblijskoj priči na vas ostavilo najjači </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dojam</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buFont typeface="Wingdings" panose="05000000000000000000" pitchFamily="2" charset="2"/>
              <a:buChar char=""/>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Jeste li u nekom od likova prepoznali sebe u nekoj vlastitoj životnoj situaciji? Objasni!</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0000"/>
              </a:lnSpc>
              <a:spcAft>
                <a:spcPts val="800"/>
              </a:spcAft>
              <a:buFont typeface="Wingdings" panose="05000000000000000000" pitchFamily="2" charset="2"/>
              <a:buChar char=""/>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Koje pogrešne pristupe osobi možemo uočiti i kako Isus reagira na njih? </a:t>
            </a:r>
          </a:p>
          <a:p>
            <a:pPr marL="342900" lvl="0" indent="-342900">
              <a:lnSpc>
                <a:spcPct val="110000"/>
              </a:lnSpc>
              <a:spcAft>
                <a:spcPts val="800"/>
              </a:spcAft>
              <a:buFont typeface="Wingdings" panose="05000000000000000000" pitchFamily="2" charset="2"/>
              <a:buChar char=""/>
            </a:pPr>
            <a:r>
              <a:rPr lang="hr-HR" sz="2400" dirty="0">
                <a:solidFill>
                  <a:schemeClr val="bg1"/>
                </a:solidFill>
                <a:effectLst/>
                <a:latin typeface="Times New Roman" panose="02020603050405020304" pitchFamily="18" charset="0"/>
                <a:ea typeface="Calibri" panose="020F0502020204030204" pitchFamily="34" charset="0"/>
              </a:rPr>
              <a:t>Navedite neke primjere takvih pristupa u današnjem društvu (u svakodnevnom životu, internetu, televiziji…)</a:t>
            </a:r>
            <a:endPar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8466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lika 3" descr="Slika na kojoj se prikazuje nebo, na otvorenom, planina, trava&#10;&#10;Opis je automatski generiran">
            <a:extLst>
              <a:ext uri="{FF2B5EF4-FFF2-40B4-BE49-F238E27FC236}">
                <a16:creationId xmlns:a16="http://schemas.microsoft.com/office/drawing/2014/main" id="{0732FAF5-61D1-49F7-A9E9-4EA653FA1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795" y="1328763"/>
            <a:ext cx="10200410" cy="5529237"/>
          </a:xfrm>
          <a:prstGeom prst="rect">
            <a:avLst/>
          </a:prstGeom>
          <a:effectLst>
            <a:softEdge rad="50800"/>
          </a:effectLst>
        </p:spPr>
      </p:pic>
      <p:sp>
        <p:nvSpPr>
          <p:cNvPr id="6" name="TekstniOkvir 5">
            <a:extLst>
              <a:ext uri="{FF2B5EF4-FFF2-40B4-BE49-F238E27FC236}">
                <a16:creationId xmlns:a16="http://schemas.microsoft.com/office/drawing/2014/main" id="{21A4C9C5-88B7-4B4F-B6B5-F367626E1A38}"/>
              </a:ext>
            </a:extLst>
          </p:cNvPr>
          <p:cNvSpPr txBox="1"/>
          <p:nvPr/>
        </p:nvSpPr>
        <p:spPr>
          <a:xfrm>
            <a:off x="2950153" y="717137"/>
            <a:ext cx="9171708" cy="1421992"/>
          </a:xfrm>
          <a:prstGeom prst="rect">
            <a:avLst/>
          </a:prstGeom>
          <a:noFill/>
        </p:spPr>
        <p:txBody>
          <a:bodyPr wrap="square" rtlCol="0">
            <a:spAutoFit/>
          </a:bodyPr>
          <a:lstStyle/>
          <a:p>
            <a:pPr algn="ctr">
              <a:lnSpc>
                <a:spcPct val="150000"/>
              </a:lnSpc>
              <a:spcAft>
                <a:spcPts val="800"/>
              </a:spcAft>
            </a:pP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Fratelli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106: </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„Postoji osnovna pretpostavka koju treba ispuniti ako želimo ići putem socijalnog prijateljstva i sveopćeg bratstva, a ta je shvatiti koliko čovjek vrijedi, koliko vrijedi osoba u svakom trenutku i u svim okolnostima.“</a:t>
            </a:r>
          </a:p>
        </p:txBody>
      </p:sp>
    </p:spTree>
    <p:extLst>
      <p:ext uri="{BB962C8B-B14F-4D97-AF65-F5344CB8AC3E}">
        <p14:creationId xmlns:p14="http://schemas.microsoft.com/office/powerpoint/2010/main" val="12461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D5F4D1E-BA1B-48ED-880B-B341B5436411}"/>
              </a:ext>
            </a:extLst>
          </p:cNvPr>
          <p:cNvSpPr>
            <a:spLocks noGrp="1"/>
          </p:cNvSpPr>
          <p:nvPr>
            <p:ph idx="1"/>
          </p:nvPr>
        </p:nvSpPr>
        <p:spPr>
          <a:xfrm>
            <a:off x="803563" y="802871"/>
            <a:ext cx="10515600" cy="5722621"/>
          </a:xfrm>
        </p:spPr>
        <p:txBody>
          <a:bodyPr>
            <a:normAutofit/>
          </a:bodyPr>
          <a:lstStyle/>
          <a:p>
            <a:pPr marL="0" indent="0" algn="ctr">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IV. GODIŠTE</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Socijalna ljubav kroz politiku</a:t>
            </a:r>
            <a:endParaRPr lang="hr-HR"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dirty="0"/>
          </a:p>
        </p:txBody>
      </p:sp>
      <p:pic>
        <p:nvPicPr>
          <p:cNvPr id="4" name="Slika 3" descr="Slika na kojoj se prikazuje spremnik&#10;&#10;Opis je automatski generiran">
            <a:extLst>
              <a:ext uri="{FF2B5EF4-FFF2-40B4-BE49-F238E27FC236}">
                <a16:creationId xmlns:a16="http://schemas.microsoft.com/office/drawing/2014/main" id="{201B403E-2DB9-4377-B8EF-2BD47A189BE1}"/>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6227617" y="2287242"/>
            <a:ext cx="5227362" cy="3627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niOkvir 4">
            <a:extLst>
              <a:ext uri="{FF2B5EF4-FFF2-40B4-BE49-F238E27FC236}">
                <a16:creationId xmlns:a16="http://schemas.microsoft.com/office/drawing/2014/main" id="{3474DD14-7D71-41A0-8DCB-E6DEEA39BC62}"/>
              </a:ext>
            </a:extLst>
          </p:cNvPr>
          <p:cNvSpPr txBox="1"/>
          <p:nvPr/>
        </p:nvSpPr>
        <p:spPr>
          <a:xfrm>
            <a:off x="598473" y="2287242"/>
            <a:ext cx="5424054" cy="3170099"/>
          </a:xfrm>
          <a:prstGeom prst="rect">
            <a:avLst/>
          </a:prstGeom>
          <a:noFill/>
        </p:spPr>
        <p:txBody>
          <a:bodyPr wrap="square" rtlCol="0">
            <a:spAutoFit/>
          </a:bodyPr>
          <a:lstStyle/>
          <a:p>
            <a:pPr>
              <a:spcAft>
                <a:spcPts val="800"/>
              </a:spcAft>
            </a:pP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Fratteli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154</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„Kako bi se omogućio razvoj svjetske zajednice koja je sposobna ostvariti bratstvo polazeći od naroda i nacija koji žive socijalno prijateljstvo, potrebna je bolja politika koja će stajati u službi istinskoga općeg dobra…Suočeni s mnogim oblicima bijedne politike usmjerene prema neposrednom interesu, </a:t>
            </a:r>
            <a:r>
              <a:rPr lang="hr-HR"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posjećam</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 politička veličina se pokazuje tada kada se, u teškim trenutcima, držimo visokih načela i mislimo na dugoročno opće dobro.“ </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44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CD5F4D1E-BA1B-48ED-880B-B341B5436411}"/>
              </a:ext>
            </a:extLst>
          </p:cNvPr>
          <p:cNvSpPr>
            <a:spLocks noGrp="1"/>
          </p:cNvSpPr>
          <p:nvPr>
            <p:ph idx="1"/>
          </p:nvPr>
        </p:nvSpPr>
        <p:spPr>
          <a:xfrm>
            <a:off x="838200" y="1409631"/>
            <a:ext cx="10515600" cy="4991169"/>
          </a:xfrm>
        </p:spPr>
        <p:txBody>
          <a:bodyPr>
            <a:normAutofit/>
          </a:bodyPr>
          <a:lstStyle/>
          <a:p>
            <a:pPr marL="0" indent="0">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Odgojno-obrazovni ishod:</a:t>
            </a:r>
            <a:r>
              <a:rPr lang="hr-H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SŠ KV D.4.1. </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Učenik kritički promišlja o stradanjima, doprinosu i zadaći Crkve u suvremenom svijetu te objašnjava i vrednuje primjere aktivnoga i odgovornoga uključivanja u život Crkve i društva.</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Iz razrade ishoda:</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Učenik kritički promišlja o odnosu političke zajednice i Crkve i načelima društvenog i političkog angažmana.</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Učenik opisuje kako se zalagati za opće dobro, promicati mir i solidarnost.</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Podtema: </a:t>
            </a:r>
            <a:r>
              <a:rPr lang="hr-HR"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Društvena pravednost i opće dobro kroz političko djelovanje</a:t>
            </a:r>
          </a:p>
          <a:p>
            <a:pPr marL="0" indent="0">
              <a:buNone/>
            </a:pPr>
            <a:endParaRPr lang="hr-HR" dirty="0"/>
          </a:p>
        </p:txBody>
      </p:sp>
    </p:spTree>
    <p:extLst>
      <p:ext uri="{BB962C8B-B14F-4D97-AF65-F5344CB8AC3E}">
        <p14:creationId xmlns:p14="http://schemas.microsoft.com/office/powerpoint/2010/main" val="38988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FE627F6-0A4F-499C-A446-932E525EB22A}"/>
              </a:ext>
            </a:extLst>
          </p:cNvPr>
          <p:cNvSpPr>
            <a:spLocks noGrp="1"/>
          </p:cNvSpPr>
          <p:nvPr>
            <p:ph idx="1"/>
          </p:nvPr>
        </p:nvSpPr>
        <p:spPr>
          <a:xfrm>
            <a:off x="293615" y="612397"/>
            <a:ext cx="11660697" cy="5954658"/>
          </a:xfrm>
        </p:spPr>
        <p:txBody>
          <a:bodyPr>
            <a:normAutofit/>
          </a:bodyPr>
          <a:lstStyle/>
          <a:p>
            <a:pPr marL="0" indent="0" algn="ctr">
              <a:lnSpc>
                <a:spcPct val="100000"/>
              </a:lnSpc>
              <a:buNone/>
            </a:pPr>
            <a:r>
              <a:rPr lang="hr-H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Razrada aktivnosti:</a:t>
            </a:r>
          </a:p>
          <a:p>
            <a:pPr marL="0" indent="0" algn="just">
              <a:lnSpc>
                <a:spcPct val="100000"/>
              </a:lnSpc>
              <a:buNone/>
            </a:pPr>
            <a:r>
              <a:rPr lang="hr-HR" dirty="0">
                <a:solidFill>
                  <a:schemeClr val="bg1"/>
                </a:solidFill>
                <a:effectLst/>
                <a:latin typeface="Times New Roman" panose="02020603050405020304" pitchFamily="18" charset="0"/>
                <a:ea typeface="Calibri" panose="020F0502020204030204" pitchFamily="34" charset="0"/>
              </a:rPr>
              <a:t>Aktivnost kroz koju bi se mogla razraditi tema može započeti poznatim etičkim pitanjem u kojem zamišljaju da sudjeluju u političkim izborima na kojima njihov glas mnogo odlučuje i nude im se tri kandidata o kojima dobivaju karakteristike koje se tiču životnih navika (pušenje, prehrana, upotreba alkohola, droga, titule…). Nakon što izaberu kandidata redovito najveći broj glasova dobije A. Hitler koji je jedan kandidat, a druga dvojica su W. Churchill i F. Roosevelt.</a:t>
            </a:r>
          </a:p>
          <a:p>
            <a:pPr algn="just">
              <a:lnSpc>
                <a:spcPct val="100000"/>
              </a:lnSpc>
            </a:pPr>
            <a:r>
              <a:rPr lang="hr-HR" b="1" dirty="0">
                <a:solidFill>
                  <a:schemeClr val="bg1"/>
                </a:solidFill>
                <a:effectLst/>
                <a:latin typeface="Times New Roman" panose="02020603050405020304" pitchFamily="18" charset="0"/>
                <a:ea typeface="Calibri" panose="020F0502020204030204" pitchFamily="34" charset="0"/>
              </a:rPr>
              <a:t>Istraživanje biografija </a:t>
            </a:r>
            <a:r>
              <a:rPr lang="hr-HR" dirty="0">
                <a:solidFill>
                  <a:schemeClr val="bg1"/>
                </a:solidFill>
                <a:effectLst/>
                <a:latin typeface="Times New Roman" panose="02020603050405020304" pitchFamily="18" charset="0"/>
                <a:ea typeface="Calibri" panose="020F0502020204030204" pitchFamily="34" charset="0"/>
              </a:rPr>
              <a:t>poznatih političara koji su u svijetu poznati po svom pozitivnom doprinosu u izgradnji pravednijeg svijeta (Franjo Rački, Stjepan Radić, Mahatma Gandhi, Eugen Kvaternik, Nelson Mandela). Izbor osoba je na svakom vjeroučitelju, ovisno o tome koje područje političkog djelovanja želi istaknuti. Važno je da uključuje i osobe koje su praktični vjernici. </a:t>
            </a:r>
          </a:p>
          <a:p>
            <a:pPr algn="just">
              <a:lnSpc>
                <a:spcPct val="100000"/>
              </a:lnSpc>
            </a:pPr>
            <a:r>
              <a:rPr lang="hr-HR" dirty="0">
                <a:solidFill>
                  <a:schemeClr val="bg1"/>
                </a:solidFill>
                <a:effectLst/>
                <a:latin typeface="Times New Roman" panose="02020603050405020304" pitchFamily="18" charset="0"/>
                <a:ea typeface="Calibri" panose="020F0502020204030204" pitchFamily="34" charset="0"/>
              </a:rPr>
              <a:t>Nakon analize kroz pitanja koja se nalaze ispod teksta o osobi, vodi se </a:t>
            </a:r>
            <a:r>
              <a:rPr lang="hr-HR" b="1" dirty="0">
                <a:solidFill>
                  <a:schemeClr val="bg1"/>
                </a:solidFill>
                <a:effectLst/>
                <a:latin typeface="Times New Roman" panose="02020603050405020304" pitchFamily="18" charset="0"/>
                <a:ea typeface="Calibri" panose="020F0502020204030204" pitchFamily="34" charset="0"/>
              </a:rPr>
              <a:t>razgovor o rezultatima rada </a:t>
            </a:r>
            <a:r>
              <a:rPr lang="hr-HR" dirty="0">
                <a:solidFill>
                  <a:schemeClr val="bg1"/>
                </a:solidFill>
                <a:effectLst/>
                <a:latin typeface="Times New Roman" panose="02020603050405020304" pitchFamily="18" charset="0"/>
                <a:ea typeface="Calibri" panose="020F0502020204030204" pitchFamily="34" charset="0"/>
              </a:rPr>
              <a:t>na temelju kojih se dobivaju podatci o pozitivnim stranama ispravnog (etičkog) političkog zalaganja kroz različita zvanja onih koji se uključuju u političko djelovanje. </a:t>
            </a:r>
          </a:p>
          <a:p>
            <a:pPr algn="just">
              <a:lnSpc>
                <a:spcPct val="100000"/>
              </a:lnSpc>
            </a:pPr>
            <a:r>
              <a:rPr lang="hr-HR" b="1" dirty="0" err="1">
                <a:solidFill>
                  <a:schemeClr val="bg1"/>
                </a:solidFill>
                <a:latin typeface="Times New Roman" panose="02020603050405020304" pitchFamily="18" charset="0"/>
              </a:rPr>
              <a:t>Ppt</a:t>
            </a:r>
            <a:r>
              <a:rPr lang="hr-HR" b="1" dirty="0">
                <a:solidFill>
                  <a:schemeClr val="bg1"/>
                </a:solidFill>
                <a:latin typeface="Times New Roman" panose="02020603050405020304" pitchFamily="18" charset="0"/>
              </a:rPr>
              <a:t> „O svijetu u kojem živimo”</a:t>
            </a:r>
            <a:r>
              <a:rPr lang="hr-HR" dirty="0">
                <a:solidFill>
                  <a:schemeClr val="bg1"/>
                </a:solidFill>
                <a:latin typeface="Times New Roman" panose="02020603050405020304" pitchFamily="18" charset="0"/>
              </a:rPr>
              <a:t> Norveški diplomat </a:t>
            </a:r>
            <a:r>
              <a:rPr lang="hr-HR" dirty="0" err="1">
                <a:solidFill>
                  <a:schemeClr val="bg1"/>
                </a:solidFill>
                <a:latin typeface="Times New Roman" panose="02020603050405020304" pitchFamily="18" charset="0"/>
              </a:rPr>
              <a:t>Charung</a:t>
            </a:r>
            <a:r>
              <a:rPr lang="hr-HR" dirty="0">
                <a:solidFill>
                  <a:schemeClr val="bg1"/>
                </a:solidFill>
                <a:latin typeface="Times New Roman" panose="02020603050405020304" pitchFamily="18" charset="0"/>
              </a:rPr>
              <a:t> </a:t>
            </a:r>
            <a:r>
              <a:rPr lang="hr-HR" dirty="0" err="1">
                <a:solidFill>
                  <a:schemeClr val="bg1"/>
                </a:solidFill>
                <a:latin typeface="Times New Roman" panose="02020603050405020304" pitchFamily="18" charset="0"/>
              </a:rPr>
              <a:t>Gollar</a:t>
            </a:r>
            <a:r>
              <a:rPr lang="hr-HR" dirty="0">
                <a:solidFill>
                  <a:schemeClr val="bg1"/>
                </a:solidFill>
                <a:latin typeface="Times New Roman" panose="02020603050405020304" pitchFamily="18" charset="0"/>
              </a:rPr>
              <a:t> – natječaj za Nobelovu nagradu za politički marketing.</a:t>
            </a:r>
            <a:endParaRPr lang="hr-HR" dirty="0">
              <a:solidFill>
                <a:schemeClr val="bg1"/>
              </a:solidFill>
            </a:endParaRPr>
          </a:p>
        </p:txBody>
      </p:sp>
    </p:spTree>
    <p:extLst>
      <p:ext uri="{BB962C8B-B14F-4D97-AF65-F5344CB8AC3E}">
        <p14:creationId xmlns:p14="http://schemas.microsoft.com/office/powerpoint/2010/main" val="41432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7AA4B31-0DDF-495E-99D7-C671E046950D}"/>
              </a:ext>
            </a:extLst>
          </p:cNvPr>
          <p:cNvSpPr>
            <a:spLocks noGrp="1"/>
          </p:cNvSpPr>
          <p:nvPr>
            <p:ph idx="1"/>
          </p:nvPr>
        </p:nvSpPr>
        <p:spPr>
          <a:xfrm>
            <a:off x="838200" y="1502979"/>
            <a:ext cx="10515600" cy="4545367"/>
          </a:xfrm>
        </p:spPr>
        <p:txBody>
          <a:bodyPr>
            <a:normAutofit/>
          </a:bodyPr>
          <a:lstStyle/>
          <a:p>
            <a:pPr marL="0" indent="0">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 </a:t>
            </a:r>
            <a:r>
              <a:rPr lang="hr-HR" sz="24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Etičnost u procesima napretka i globalizacije</a:t>
            </a:r>
            <a:endParaRPr lang="hr-H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Slika 3">
            <a:extLst>
              <a:ext uri="{FF2B5EF4-FFF2-40B4-BE49-F238E27FC236}">
                <a16:creationId xmlns:a16="http://schemas.microsoft.com/office/drawing/2014/main" id="{221AC0D9-0803-4041-A5A0-FE976212D98A}"/>
              </a:ext>
            </a:extLst>
          </p:cNvPr>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433507" y="2206667"/>
            <a:ext cx="5662493" cy="2880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kstniOkvir 6">
            <a:extLst>
              <a:ext uri="{FF2B5EF4-FFF2-40B4-BE49-F238E27FC236}">
                <a16:creationId xmlns:a16="http://schemas.microsoft.com/office/drawing/2014/main" id="{4AADC676-6920-44F3-97B3-8786473F9E7B}"/>
              </a:ext>
            </a:extLst>
          </p:cNvPr>
          <p:cNvSpPr txBox="1"/>
          <p:nvPr/>
        </p:nvSpPr>
        <p:spPr>
          <a:xfrm>
            <a:off x="6670964" y="2342478"/>
            <a:ext cx="5087529" cy="3170099"/>
          </a:xfrm>
          <a:prstGeom prst="rect">
            <a:avLst/>
          </a:prstGeom>
          <a:noFill/>
        </p:spPr>
        <p:txBody>
          <a:bodyPr wrap="square" rtlCol="0">
            <a:spAutoFit/>
          </a:bodyPr>
          <a:lstStyle/>
          <a:p>
            <a:pPr>
              <a:spcAft>
                <a:spcPts val="800"/>
              </a:spcAft>
            </a:pP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Fratelli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29: </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ne zanemarujemo pozitivan napredak postignut u znanosti, tehnologiji, medicini, industriji i blagostanju. Unatoč tome dolazi do srozavanja etičnosti što utječe na međunarodno djelovanje i slabljenja duhovnih vrijednosti i osjećaja odgovornosti. Tehnologija neprestano napreduje, ali kako bi bilo divno kada bi s rastom novina u znanosti i tehnologiji ukorak išla sve veća jednakost i društvena uključenost!“</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0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7AA4B31-0DDF-495E-99D7-C671E046950D}"/>
              </a:ext>
            </a:extLst>
          </p:cNvPr>
          <p:cNvSpPr>
            <a:spLocks noGrp="1"/>
          </p:cNvSpPr>
          <p:nvPr>
            <p:ph idx="1"/>
          </p:nvPr>
        </p:nvSpPr>
        <p:spPr>
          <a:xfrm>
            <a:off x="1021987" y="1597411"/>
            <a:ext cx="10515600" cy="4603692"/>
          </a:xfrm>
        </p:spPr>
        <p:txBody>
          <a:bodyPr>
            <a:normAutofit/>
          </a:bodyPr>
          <a:lstStyle/>
          <a:p>
            <a:pPr marL="0" indent="0">
              <a:lnSpc>
                <a:spcPct val="107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Odgojno-obrazovni ishod:</a:t>
            </a:r>
            <a:r>
              <a:rPr lang="hr-HR"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SŠ KV C.4.2.</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objašnjava kršćansko shvaćanje ljudskog rada i temeljne odrednice socijalnog nauka Crkve, te tumači etiku odgovornosti u područjima gospodarstva, ekologije, tehnologije, informatizacije i globalizacije društva. </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 razrade ishoda:</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objašnjava ključne odrednice kršćanskog socijalnog nauka i uočava njihovu prisutnost u suvremenom društvu.</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r-HR" sz="2400" b="1" dirty="0">
                <a:solidFill>
                  <a:schemeClr val="bg1"/>
                </a:solidFill>
                <a:effectLst/>
                <a:latin typeface="Times New Roman" panose="02020603050405020304" pitchFamily="18" charset="0"/>
                <a:ea typeface="Calibri" panose="020F0502020204030204" pitchFamily="34" charset="0"/>
              </a:rPr>
              <a:t>Podtema</a:t>
            </a:r>
            <a:r>
              <a:rPr lang="hr-HR" sz="2000" b="1" dirty="0">
                <a:solidFill>
                  <a:schemeClr val="bg1"/>
                </a:solidFill>
                <a:effectLst/>
                <a:latin typeface="Times New Roman" panose="02020603050405020304" pitchFamily="18" charset="0"/>
                <a:ea typeface="Calibri" panose="020F0502020204030204" pitchFamily="34" charset="0"/>
              </a:rPr>
              <a:t>: </a:t>
            </a:r>
            <a:r>
              <a:rPr lang="hr-HR" sz="2400" b="1" i="1" dirty="0">
                <a:solidFill>
                  <a:srgbClr val="C00000"/>
                </a:solidFill>
                <a:effectLst/>
                <a:latin typeface="Times New Roman" panose="02020603050405020304" pitchFamily="18" charset="0"/>
                <a:ea typeface="Calibri" panose="020F0502020204030204" pitchFamily="34" charset="0"/>
              </a:rPr>
              <a:t>Načela socijalnog nauka Crkve </a:t>
            </a:r>
            <a:endParaRPr lang="hr-HR" sz="2400" b="1" i="1" dirty="0">
              <a:solidFill>
                <a:srgbClr val="C00000"/>
              </a:solidFill>
            </a:endParaRPr>
          </a:p>
        </p:txBody>
      </p:sp>
    </p:spTree>
    <p:extLst>
      <p:ext uri="{BB962C8B-B14F-4D97-AF65-F5344CB8AC3E}">
        <p14:creationId xmlns:p14="http://schemas.microsoft.com/office/powerpoint/2010/main" val="159870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72E174E-870C-4FD5-B62C-F39B30AAA819}"/>
              </a:ext>
            </a:extLst>
          </p:cNvPr>
          <p:cNvSpPr>
            <a:spLocks noGrp="1"/>
          </p:cNvSpPr>
          <p:nvPr>
            <p:ph idx="1"/>
          </p:nvPr>
        </p:nvSpPr>
        <p:spPr>
          <a:xfrm>
            <a:off x="602672" y="1147665"/>
            <a:ext cx="10986655" cy="5118052"/>
          </a:xfrm>
        </p:spPr>
        <p:txBody>
          <a:bodyPr>
            <a:normAutofit fontScale="92500"/>
          </a:bodyPr>
          <a:lstStyle/>
          <a:p>
            <a:pPr marL="0" indent="0" algn="ctr">
              <a:spcAft>
                <a:spcPts val="1200"/>
              </a:spcAft>
              <a:buNone/>
            </a:pPr>
            <a:r>
              <a:rPr lang="hr-HR" sz="3200" b="1" dirty="0">
                <a:solidFill>
                  <a:schemeClr val="bg1"/>
                </a:solidFill>
                <a:latin typeface="Times New Roman" panose="02020603050405020304" pitchFamily="18" charset="0"/>
                <a:ea typeface="Calibri" panose="020F0502020204030204" pitchFamily="34" charset="0"/>
              </a:rPr>
              <a:t>Razrada aktivnosti:</a:t>
            </a:r>
          </a:p>
          <a:p>
            <a:pPr marL="0" indent="0" algn="just">
              <a:lnSpc>
                <a:spcPct val="110000"/>
              </a:lnSpc>
              <a:spcAft>
                <a:spcPts val="800"/>
              </a:spcAft>
              <a:buNone/>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Nakon što smo učenike upoznali s ulogom i poslanjem socijalnog nauka Crkve, na primjeru naše zemlje učenici će istražiti kako i koliko se načela socijalnog nauka Crkve primjenjuju u Hrvatskoj nakon stupanja u EU. U ovoj aktivnosti analizirat će i otkrivati kako proces globalizacije djeluje na male zemlje i poštivanje socijalnih načela, posebno načela supsidijarnosti kojeg EU primjenjuje zajedno s načelima proporcionalnosti i dodjeljivanja.</a:t>
            </a: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Zadatak za učenike:</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Istražiti i napisati kao seminar, </a:t>
            </a:r>
            <a:r>
              <a:rPr lang="hr-HR"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ppt</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ili referat koje su se pozitivne i negativne stvari dogodile u Republici Hrvatskoj nakon ulaska u EU (u gospodarskom, kulturnom, tehnološkom, medicinskom smislu).</a:t>
            </a:r>
          </a:p>
          <a:p>
            <a:pPr algn="just">
              <a:lnSpc>
                <a:spcPct val="110000"/>
              </a:lnSpc>
              <a:spcAft>
                <a:spcPts val="800"/>
              </a:spcAft>
            </a:pPr>
            <a:r>
              <a:rPr lang="hr-HR" sz="2400" dirty="0">
                <a:solidFill>
                  <a:schemeClr val="bg1"/>
                </a:solidFill>
                <a:latin typeface="Times New Roman" panose="02020603050405020304" pitchFamily="18" charset="0"/>
                <a:cs typeface="Times New Roman" panose="02020603050405020304" pitchFamily="18" charset="0"/>
              </a:rPr>
              <a:t>Članak 5. stavak 3. Ugovora o Europskoj uniji (UEU) te Protokol (br. 2) o primjeni načela supsidijarnosti i proporcionalnosti.</a:t>
            </a:r>
          </a:p>
          <a:p>
            <a:pPr algn="just">
              <a:lnSpc>
                <a:spcPct val="110000"/>
              </a:lnSpc>
              <a:spcAft>
                <a:spcPts val="800"/>
              </a:spcAft>
            </a:pPr>
            <a:endParaRPr lang="hr-H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hr-HR" sz="2400" b="1" dirty="0">
              <a:effectLst/>
              <a:latin typeface="Times New Roman" panose="02020603050405020304" pitchFamily="18" charset="0"/>
              <a:ea typeface="Calibri" panose="020F0502020204030204" pitchFamily="34" charset="0"/>
            </a:endParaRPr>
          </a:p>
          <a:p>
            <a:endParaRPr lang="hr-HR" sz="2400" b="1" dirty="0">
              <a:effectLst/>
              <a:latin typeface="Times New Roman" panose="02020603050405020304" pitchFamily="18" charset="0"/>
              <a:ea typeface="Calibri" panose="020F0502020204030204" pitchFamily="34" charset="0"/>
            </a:endParaRPr>
          </a:p>
          <a:p>
            <a:pPr marL="0" indent="0">
              <a:buNone/>
            </a:pPr>
            <a:endParaRPr lang="hr-H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dirty="0"/>
          </a:p>
        </p:txBody>
      </p:sp>
    </p:spTree>
    <p:extLst>
      <p:ext uri="{BB962C8B-B14F-4D97-AF65-F5344CB8AC3E}">
        <p14:creationId xmlns:p14="http://schemas.microsoft.com/office/powerpoint/2010/main" val="411698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2965D63-47D1-468E-BFD0-4652FFD72CE2}"/>
              </a:ext>
            </a:extLst>
          </p:cNvPr>
          <p:cNvSpPr>
            <a:spLocks noGrp="1"/>
          </p:cNvSpPr>
          <p:nvPr>
            <p:ph idx="1"/>
          </p:nvPr>
        </p:nvSpPr>
        <p:spPr>
          <a:xfrm>
            <a:off x="4436052" y="2163386"/>
            <a:ext cx="7548996" cy="3416532"/>
          </a:xfrm>
        </p:spPr>
        <p:txBody>
          <a:bodyPr>
            <a:normAutofit fontScale="85000" lnSpcReduction="20000"/>
          </a:bodyPr>
          <a:lstStyle/>
          <a:p>
            <a:pPr marL="0" indent="0">
              <a:lnSpc>
                <a:spcPct val="160000"/>
              </a:lnSpc>
              <a:buNone/>
            </a:pPr>
            <a:r>
              <a:rPr lang="hr-HR" sz="2400" b="1" i="0" baseline="30000" dirty="0">
                <a:solidFill>
                  <a:srgbClr val="000000"/>
                </a:solidFill>
                <a:latin typeface="Times New Roman" panose="02020603050405020304" pitchFamily="18" charset="0"/>
                <a:cs typeface="Times New Roman" panose="02020603050405020304" pitchFamily="18" charset="0"/>
              </a:rPr>
              <a:t>20 </a:t>
            </a:r>
            <a:r>
              <a:rPr lang="hr-HR" sz="2400" b="0" i="0" dirty="0">
                <a:solidFill>
                  <a:srgbClr val="000000"/>
                </a:solidFill>
                <a:latin typeface="Times New Roman" panose="02020603050405020304" pitchFamily="18" charset="0"/>
                <a:cs typeface="Times New Roman" panose="02020603050405020304" pitchFamily="18" charset="0"/>
              </a:rPr>
              <a:t>A ne molim samo za njih, nego i za one koji će po njihovoj riječi vjerovati u mene; </a:t>
            </a:r>
            <a:r>
              <a:rPr lang="hr-HR" sz="2400" b="1" i="0" baseline="30000" dirty="0">
                <a:solidFill>
                  <a:srgbClr val="000000"/>
                </a:solidFill>
                <a:latin typeface="Times New Roman" panose="02020603050405020304" pitchFamily="18" charset="0"/>
                <a:cs typeface="Times New Roman" panose="02020603050405020304" pitchFamily="18" charset="0"/>
              </a:rPr>
              <a:t>21 </a:t>
            </a:r>
            <a:r>
              <a:rPr lang="hr-HR" sz="2400" b="0" i="0" dirty="0">
                <a:solidFill>
                  <a:srgbClr val="000000"/>
                </a:solidFill>
                <a:latin typeface="Times New Roman" panose="02020603050405020304" pitchFamily="18" charset="0"/>
                <a:cs typeface="Times New Roman" panose="02020603050405020304" pitchFamily="18" charset="0"/>
              </a:rPr>
              <a:t>da svi budu jedno, kao što si ti, Oče, u meni i ja u tebi, neka i oni u nama budu, da svijet vjeruje da si me ti poslao.</a:t>
            </a:r>
            <a:r>
              <a:rPr lang="hr-HR" sz="2400" b="0" i="0" baseline="30000" dirty="0">
                <a:solidFill>
                  <a:srgbClr val="000000"/>
                </a:solidFill>
                <a:latin typeface="Times New Roman" panose="02020603050405020304" pitchFamily="18" charset="0"/>
                <a:cs typeface="Times New Roman" panose="02020603050405020304" pitchFamily="18" charset="0"/>
              </a:rPr>
              <a:t>[</a:t>
            </a:r>
            <a:r>
              <a:rPr lang="hr-HR" sz="2400" baseline="30000" dirty="0">
                <a:solidFill>
                  <a:srgbClr val="4A4A4A"/>
                </a:solidFill>
                <a:latin typeface="Times New Roman" panose="02020603050405020304" pitchFamily="18" charset="0"/>
                <a:cs typeface="Times New Roman" panose="02020603050405020304" pitchFamily="18" charset="0"/>
                <a:hlinkClick r:id="rId2" tooltip="See footnote b">
                  <a:extLst>
                    <a:ext uri="{A12FA001-AC4F-418D-AE19-62706E023703}">
                      <ahyp:hlinkClr xmlns:ahyp="http://schemas.microsoft.com/office/drawing/2018/hyperlinkcolor" val="tx"/>
                    </a:ext>
                  </a:extLst>
                </a:hlinkClick>
              </a:rPr>
              <a:t>b</a:t>
            </a:r>
            <a:r>
              <a:rPr lang="hr-HR" sz="2400" b="0" i="0" baseline="30000" dirty="0">
                <a:solidFill>
                  <a:srgbClr val="000000"/>
                </a:solidFill>
                <a:latin typeface="Times New Roman" panose="02020603050405020304" pitchFamily="18" charset="0"/>
                <a:cs typeface="Times New Roman" panose="02020603050405020304" pitchFamily="18" charset="0"/>
              </a:rPr>
              <a:t>]</a:t>
            </a:r>
            <a:r>
              <a:rPr lang="hr-HR" sz="2400" b="0" i="0" dirty="0">
                <a:solidFill>
                  <a:srgbClr val="000000"/>
                </a:solidFill>
                <a:latin typeface="Times New Roman" panose="02020603050405020304" pitchFamily="18" charset="0"/>
                <a:cs typeface="Times New Roman" panose="02020603050405020304" pitchFamily="18" charset="0"/>
              </a:rPr>
              <a:t> </a:t>
            </a:r>
            <a:r>
              <a:rPr lang="hr-HR" sz="2400" b="1" i="0" baseline="30000" dirty="0">
                <a:solidFill>
                  <a:srgbClr val="000000"/>
                </a:solidFill>
                <a:latin typeface="Times New Roman" panose="02020603050405020304" pitchFamily="18" charset="0"/>
                <a:cs typeface="Times New Roman" panose="02020603050405020304" pitchFamily="18" charset="0"/>
              </a:rPr>
              <a:t>22 </a:t>
            </a:r>
            <a:r>
              <a:rPr lang="hr-HR" sz="2400" b="0" i="0" dirty="0">
                <a:solidFill>
                  <a:srgbClr val="000000"/>
                </a:solidFill>
                <a:latin typeface="Times New Roman" panose="02020603050405020304" pitchFamily="18" charset="0"/>
                <a:cs typeface="Times New Roman" panose="02020603050405020304" pitchFamily="18" charset="0"/>
              </a:rPr>
              <a:t>I slavu koju si mi dao ja sam dao njima, da budu jedno kao što smo mi jedno: </a:t>
            </a:r>
            <a:r>
              <a:rPr lang="hr-HR" sz="2400" b="1" i="0" baseline="30000" dirty="0">
                <a:solidFill>
                  <a:srgbClr val="000000"/>
                </a:solidFill>
                <a:latin typeface="Times New Roman" panose="02020603050405020304" pitchFamily="18" charset="0"/>
                <a:cs typeface="Times New Roman" panose="02020603050405020304" pitchFamily="18" charset="0"/>
              </a:rPr>
              <a:t>23 </a:t>
            </a:r>
            <a:r>
              <a:rPr lang="hr-HR" sz="2400" b="0" i="0" dirty="0">
                <a:solidFill>
                  <a:srgbClr val="000000"/>
                </a:solidFill>
                <a:latin typeface="Times New Roman" panose="02020603050405020304" pitchFamily="18" charset="0"/>
                <a:cs typeface="Times New Roman" panose="02020603050405020304" pitchFamily="18" charset="0"/>
              </a:rPr>
              <a:t>ja u njima i ti u meni, da tako budu savršeni, okupljeni u jedno - kako bi svijet spoznao da si me ti poslao, i iskazao im ljubav kao što si je meni iskazao. </a:t>
            </a:r>
            <a:r>
              <a:rPr lang="hr-HR" sz="2400" b="1" i="0" baseline="30000" dirty="0">
                <a:solidFill>
                  <a:srgbClr val="000000"/>
                </a:solidFill>
                <a:latin typeface="Times New Roman" panose="02020603050405020304" pitchFamily="18" charset="0"/>
                <a:cs typeface="Times New Roman" panose="02020603050405020304" pitchFamily="18" charset="0"/>
              </a:rPr>
              <a:t>24 </a:t>
            </a:r>
          </a:p>
          <a:p>
            <a:pPr marL="0" indent="0">
              <a:buNone/>
            </a:pPr>
            <a:r>
              <a:rPr lang="hr-HR" sz="2400" b="1" baseline="30000" dirty="0">
                <a:solidFill>
                  <a:srgbClr val="000000"/>
                </a:solidFill>
                <a:latin typeface="Times New Roman" panose="02020603050405020304" pitchFamily="18" charset="0"/>
                <a:cs typeface="Times New Roman" panose="02020603050405020304" pitchFamily="18" charset="0"/>
              </a:rPr>
              <a:t>                                                                                                                                                  </a:t>
            </a:r>
            <a:r>
              <a:rPr lang="hr-HR" sz="2400" b="1" baseline="30000" dirty="0" err="1">
                <a:solidFill>
                  <a:srgbClr val="000000"/>
                </a:solidFill>
                <a:latin typeface="Times New Roman" panose="02020603050405020304" pitchFamily="18" charset="0"/>
                <a:cs typeface="Times New Roman" panose="02020603050405020304" pitchFamily="18" charset="0"/>
              </a:rPr>
              <a:t>Iv</a:t>
            </a:r>
            <a:r>
              <a:rPr lang="hr-HR" sz="2400" b="1" baseline="30000" dirty="0">
                <a:solidFill>
                  <a:srgbClr val="000000"/>
                </a:solidFill>
                <a:latin typeface="Times New Roman" panose="02020603050405020304" pitchFamily="18" charset="0"/>
                <a:cs typeface="Times New Roman" panose="02020603050405020304" pitchFamily="18" charset="0"/>
              </a:rPr>
              <a:t> 17, 20-24</a:t>
            </a:r>
            <a:r>
              <a:rPr lang="hr-HR" sz="2400" b="1" i="0" baseline="30000" dirty="0">
                <a:solidFill>
                  <a:srgbClr val="000000"/>
                </a:solidFill>
                <a:latin typeface="Times New Roman" panose="02020603050405020304" pitchFamily="18" charset="0"/>
                <a:cs typeface="Times New Roman" panose="02020603050405020304" pitchFamily="18" charset="0"/>
              </a:rPr>
              <a:t> </a:t>
            </a:r>
          </a:p>
          <a:p>
            <a:pPr marL="0" indent="0" algn="ctr">
              <a:buNone/>
            </a:pPr>
            <a:endParaRPr lang="hr-HR" sz="2400" b="1" baseline="300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hr-HR" sz="2400" b="1" baseline="30000" dirty="0">
              <a:solidFill>
                <a:srgbClr val="000000"/>
              </a:solidFill>
              <a:latin typeface="Times New Roman" panose="02020603050405020304" pitchFamily="18" charset="0"/>
              <a:cs typeface="Times New Roman" panose="02020603050405020304" pitchFamily="18" charset="0"/>
            </a:endParaRPr>
          </a:p>
        </p:txBody>
      </p:sp>
      <p:pic>
        <p:nvPicPr>
          <p:cNvPr id="4" name="Slika 3" descr="Slika na kojoj se prikazuje osoba, muškarac&#10;&#10;Opis je automatski generiran">
            <a:extLst>
              <a:ext uri="{FF2B5EF4-FFF2-40B4-BE49-F238E27FC236}">
                <a16:creationId xmlns:a16="http://schemas.microsoft.com/office/drawing/2014/main" id="{9DA385EA-596F-4E2D-B941-2297BF7E0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42" y="1603407"/>
            <a:ext cx="3810000"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874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64E12B5-91F1-4492-BD21-0DF83B506403}"/>
              </a:ext>
            </a:extLst>
          </p:cNvPr>
          <p:cNvSpPr>
            <a:spLocks noGrp="1"/>
          </p:cNvSpPr>
          <p:nvPr>
            <p:ph idx="1"/>
          </p:nvPr>
        </p:nvSpPr>
        <p:spPr>
          <a:xfrm>
            <a:off x="775852" y="1387127"/>
            <a:ext cx="10640291" cy="4779817"/>
          </a:xfrm>
        </p:spPr>
        <p:txBody>
          <a:bodyPr>
            <a:noAutofit/>
          </a:bodyPr>
          <a:lstStyle/>
          <a:p>
            <a:pPr marL="0" indent="0" algn="ctr">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 GODIŠTE</a:t>
            </a:r>
            <a:endPar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a:t>
            </a:r>
            <a:r>
              <a:rPr lang="hr-HR" sz="20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hr-HR" sz="20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prihvaćanje svakog čovjeka, jednakost, otvorenost prema drugima</a:t>
            </a:r>
            <a:endParaRPr lang="hr-HR" sz="2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Odgojno-obrazovni ishod: </a:t>
            </a:r>
            <a:r>
              <a:rPr lang="hr-H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SŠ KV C.1.3.</a:t>
            </a:r>
            <a:endParaRPr lang="hr-H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u svjetlu Kristove poruke i kršćanskih moralnih načela kritički propituje i uspoređuje moralna i etička načela drugih religija i svjetonazora.</a:t>
            </a:r>
            <a:endParaRPr lang="hr-H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hr-H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 razrade ishoda:  </a:t>
            </a:r>
            <a:endParaRPr lang="hr-H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objašnjava moralna načela drugih religija i kršćanstva</a:t>
            </a:r>
            <a:endParaRPr lang="hr-H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vrednuje sličnosti i razlike temeljnih moralnih načela u različitim religijama.</a:t>
            </a:r>
            <a:endParaRPr lang="hr-H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r-HR" sz="2000" b="1" dirty="0">
                <a:solidFill>
                  <a:schemeClr val="bg1"/>
                </a:solidFill>
                <a:effectLst/>
                <a:latin typeface="Times New Roman" panose="02020603050405020304" pitchFamily="18" charset="0"/>
                <a:ea typeface="Calibri" panose="020F0502020204030204" pitchFamily="34" charset="0"/>
              </a:rPr>
              <a:t>Podtema</a:t>
            </a:r>
            <a:r>
              <a:rPr lang="hr-HR" sz="2000" dirty="0">
                <a:solidFill>
                  <a:schemeClr val="bg1"/>
                </a:solidFill>
                <a:effectLst/>
                <a:latin typeface="Times New Roman" panose="02020603050405020304" pitchFamily="18" charset="0"/>
                <a:ea typeface="Calibri" panose="020F0502020204030204" pitchFamily="34" charset="0"/>
              </a:rPr>
              <a:t>: </a:t>
            </a:r>
            <a:r>
              <a:rPr lang="hr-HR" sz="2000" b="1" i="1" dirty="0">
                <a:solidFill>
                  <a:srgbClr val="C00000"/>
                </a:solidFill>
                <a:effectLst/>
                <a:latin typeface="Times New Roman" panose="02020603050405020304" pitchFamily="18" charset="0"/>
                <a:ea typeface="Calibri" panose="020F0502020204030204" pitchFamily="34" charset="0"/>
              </a:rPr>
              <a:t>Socijalno bratstvo</a:t>
            </a:r>
            <a:endParaRPr lang="hr-HR" sz="2000" b="1" i="1" dirty="0">
              <a:solidFill>
                <a:srgbClr val="C00000"/>
              </a:solidFill>
            </a:endParaRPr>
          </a:p>
        </p:txBody>
      </p:sp>
    </p:spTree>
    <p:extLst>
      <p:ext uri="{BB962C8B-B14F-4D97-AF65-F5344CB8AC3E}">
        <p14:creationId xmlns:p14="http://schemas.microsoft.com/office/powerpoint/2010/main" val="154454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5948743-FD57-4C0D-90BC-31C32FFA16A3}"/>
              </a:ext>
            </a:extLst>
          </p:cNvPr>
          <p:cNvSpPr>
            <a:spLocks noGrp="1"/>
          </p:cNvSpPr>
          <p:nvPr>
            <p:ph idx="1"/>
          </p:nvPr>
        </p:nvSpPr>
        <p:spPr>
          <a:xfrm>
            <a:off x="838200" y="1550969"/>
            <a:ext cx="10515600" cy="4649679"/>
          </a:xfrm>
        </p:spPr>
        <p:txBody>
          <a:bodyPr>
            <a:normAutofit/>
          </a:bodyPr>
          <a:lstStyle/>
          <a:p>
            <a:pPr marL="0" indent="0" algn="ctr">
              <a:lnSpc>
                <a:spcPct val="107000"/>
              </a:lnSpc>
              <a:spcAft>
                <a:spcPts val="800"/>
              </a:spcAft>
              <a:buNone/>
            </a:pPr>
            <a:r>
              <a:rPr lang="hr-H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Razrada aktivnosti:</a:t>
            </a:r>
            <a:endParaRPr lang="hr-HR"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Za ostvarenje ovog ishoda učenici će dobiti zadatak da samostalno kroz </a:t>
            </a: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istraživačko učenje </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otkriju na temelju </a:t>
            </a: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poslovica i izreka </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 različitim religijama svijeta (kršćanstvo, hinduizam, islam, </a:t>
            </a:r>
            <a:r>
              <a:rPr lang="hr-HR" sz="24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konfucijanizam</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pravila ponašanja i </a:t>
            </a: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vrlinu </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koju bi čovjek trebao graditi ili </a:t>
            </a: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manu</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koje se treba čuvati. </a:t>
            </a:r>
          </a:p>
          <a:p>
            <a:pPr marL="0" indent="0" algn="just">
              <a:buNone/>
            </a:pPr>
            <a:endPar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Ukoliko će se tema razraditi samo na satu, onda vjeroučitelj treba pripremiti materijale po religijama, a učenici bi po grupama istraživali i iznosili rezultate. Nakon dobivenih rezultata podatci se bilježe na ploču i objašnjava što je temelj prihvaćanja svakog čovjeka.</a:t>
            </a:r>
            <a:endParaRPr lang="hr-HR"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1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B3E2062-2874-4098-B798-2A71E1899FA6}"/>
              </a:ext>
            </a:extLst>
          </p:cNvPr>
          <p:cNvSpPr>
            <a:spLocks noGrp="1"/>
          </p:cNvSpPr>
          <p:nvPr>
            <p:ph idx="1"/>
          </p:nvPr>
        </p:nvSpPr>
        <p:spPr>
          <a:xfrm>
            <a:off x="910937" y="1610367"/>
            <a:ext cx="10515600" cy="4980217"/>
          </a:xfrm>
        </p:spPr>
        <p:txBody>
          <a:bodyPr>
            <a:normAutofit/>
          </a:bodyPr>
          <a:lstStyle/>
          <a:p>
            <a:pPr marL="0" indent="0">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 </a:t>
            </a:r>
            <a:r>
              <a:rPr lang="hr-HR" sz="24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međureligijski dijalog</a:t>
            </a:r>
            <a:endParaRPr lang="hr-HR"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r-HR" dirty="0"/>
          </a:p>
        </p:txBody>
      </p:sp>
      <p:pic>
        <p:nvPicPr>
          <p:cNvPr id="6" name="Slika 5">
            <a:extLst>
              <a:ext uri="{FF2B5EF4-FFF2-40B4-BE49-F238E27FC236}">
                <a16:creationId xmlns:a16="http://schemas.microsoft.com/office/drawing/2014/main" id="{171A1C6F-B8EC-46B4-8D9E-69AC5FD1E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244" y="2325166"/>
            <a:ext cx="4929547" cy="3697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kstniOkvir 6">
            <a:extLst>
              <a:ext uri="{FF2B5EF4-FFF2-40B4-BE49-F238E27FC236}">
                <a16:creationId xmlns:a16="http://schemas.microsoft.com/office/drawing/2014/main" id="{5C181C08-F016-46D0-9E5E-5B3A1C1B6CBF}"/>
              </a:ext>
            </a:extLst>
          </p:cNvPr>
          <p:cNvSpPr txBox="1"/>
          <p:nvPr/>
        </p:nvSpPr>
        <p:spPr>
          <a:xfrm>
            <a:off x="468770" y="3078304"/>
            <a:ext cx="5873307" cy="2044342"/>
          </a:xfrm>
          <a:prstGeom prst="rect">
            <a:avLst/>
          </a:prstGeom>
          <a:noFill/>
        </p:spPr>
        <p:txBody>
          <a:bodyPr wrap="square" rtlCol="0">
            <a:spAutoFit/>
          </a:bodyPr>
          <a:lstStyle/>
          <a:p>
            <a:pPr algn="just">
              <a:lnSpc>
                <a:spcPct val="107000"/>
              </a:lnSpc>
              <a:spcAft>
                <a:spcPts val="800"/>
              </a:spcAft>
            </a:pPr>
            <a:r>
              <a:rPr lang="hr-HR" sz="1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Fratelli</a:t>
            </a:r>
            <a:r>
              <a:rPr lang="hr-HR"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1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hr-HR"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271</a:t>
            </a:r>
            <a:r>
              <a:rPr lang="hr-HR"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„Dijalog između sljedbenika različitih religija ne vodi se samo radi diplomacije, uljudnosti ili tolerancije. Kao što su učili indijski biskupi- cilj dijaloga je uspostaviti prijateljstvo, mir i sklad te dijeliti duhovne i moralne vrijednosti i iskustva u duhu istine i ljubavi.“</a:t>
            </a:r>
          </a:p>
        </p:txBody>
      </p:sp>
    </p:spTree>
    <p:extLst>
      <p:ext uri="{BB962C8B-B14F-4D97-AF65-F5344CB8AC3E}">
        <p14:creationId xmlns:p14="http://schemas.microsoft.com/office/powerpoint/2010/main" val="114108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B3E2062-2874-4098-B798-2A71E1899FA6}"/>
              </a:ext>
            </a:extLst>
          </p:cNvPr>
          <p:cNvSpPr>
            <a:spLocks noGrp="1"/>
          </p:cNvSpPr>
          <p:nvPr>
            <p:ph idx="1"/>
          </p:nvPr>
        </p:nvSpPr>
        <p:spPr>
          <a:xfrm>
            <a:off x="910937" y="1610367"/>
            <a:ext cx="10515600" cy="4980217"/>
          </a:xfrm>
        </p:spPr>
        <p:txBody>
          <a:bodyPr>
            <a:normAutofit/>
          </a:bodyPr>
          <a:lstStyle/>
          <a:p>
            <a:pPr marL="0" indent="0">
              <a:lnSpc>
                <a:spcPct val="107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Odgojno-obrazovni ishod: </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SŠ KV D.1.2.</a:t>
            </a:r>
          </a:p>
          <a:p>
            <a:pPr>
              <a:lnSpc>
                <a:spcPct val="107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objašnjava posebnosti kršćanstva u odnosu na druge religije te analizira stav Katoličke Crkve prema njima, prepoznajući potrebu međureligijskog dijaloga, poštovanja i suživota.</a:t>
            </a:r>
          </a:p>
          <a:p>
            <a:pPr marL="0" indent="0">
              <a:lnSpc>
                <a:spcPct val="107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 razrade ishoda:</a:t>
            </a:r>
            <a:endPar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argumentira uporišta i potrebu međureligijskog dijaloga, poštovanja i suživota.</a:t>
            </a:r>
          </a:p>
          <a:p>
            <a:pPr marL="0" indent="0">
              <a:lnSpc>
                <a:spcPct val="107000"/>
              </a:lnSpc>
              <a:spcAft>
                <a:spcPts val="800"/>
              </a:spcAft>
              <a:buNone/>
            </a:pPr>
            <a:r>
              <a:rPr lang="hr-HR"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Podtema:</a:t>
            </a:r>
            <a:r>
              <a:rPr lang="hr-H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24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Zajedno u izgradnji boljeg svijeta</a:t>
            </a:r>
            <a:endParaRPr lang="hr-HR" sz="24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r-HR" dirty="0"/>
          </a:p>
        </p:txBody>
      </p:sp>
    </p:spTree>
    <p:extLst>
      <p:ext uri="{BB962C8B-B14F-4D97-AF65-F5344CB8AC3E}">
        <p14:creationId xmlns:p14="http://schemas.microsoft.com/office/powerpoint/2010/main" val="9329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FC09A83-2F73-4FBF-9A21-E7BDEB324755}"/>
              </a:ext>
            </a:extLst>
          </p:cNvPr>
          <p:cNvSpPr>
            <a:spLocks noGrp="1"/>
          </p:cNvSpPr>
          <p:nvPr>
            <p:ph idx="1"/>
          </p:nvPr>
        </p:nvSpPr>
        <p:spPr>
          <a:xfrm>
            <a:off x="838200" y="958082"/>
            <a:ext cx="10515600" cy="2001420"/>
          </a:xfrm>
        </p:spPr>
        <p:txBody>
          <a:bodyPr>
            <a:normAutofit/>
          </a:bodyPr>
          <a:lstStyle/>
          <a:p>
            <a:pPr marL="0" indent="0" algn="ctr">
              <a:lnSpc>
                <a:spcPct val="107000"/>
              </a:lnSpc>
              <a:spcAft>
                <a:spcPts val="800"/>
              </a:spcAft>
              <a:buNone/>
            </a:pPr>
            <a:r>
              <a:rPr lang="hr-H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Razrada aktivnosti:</a:t>
            </a:r>
            <a:endParaRPr lang="hr-H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hr-HR" dirty="0">
                <a:solidFill>
                  <a:schemeClr val="bg1"/>
                </a:solidFill>
                <a:effectLst/>
                <a:latin typeface="Times New Roman" panose="02020603050405020304" pitchFamily="18" charset="0"/>
                <a:ea typeface="Calibri" panose="020F0502020204030204" pitchFamily="34" charset="0"/>
              </a:rPr>
              <a:t>U ovoj temi učenici će analizirati tekst apela za mir, pravdu i bratstvo </a:t>
            </a:r>
            <a:r>
              <a:rPr lang="hr-HR" b="1" dirty="0">
                <a:solidFill>
                  <a:schemeClr val="bg1"/>
                </a:solidFill>
                <a:effectLst/>
                <a:latin typeface="Times New Roman" panose="02020603050405020304" pitchFamily="18" charset="0"/>
                <a:ea typeface="Calibri" panose="020F0502020204030204" pitchFamily="34" charset="0"/>
              </a:rPr>
              <a:t>pape Franje i imama </a:t>
            </a:r>
            <a:r>
              <a:rPr lang="hr-HR" b="1" dirty="0" err="1">
                <a:solidFill>
                  <a:schemeClr val="bg1"/>
                </a:solidFill>
                <a:effectLst/>
                <a:latin typeface="Times New Roman" panose="02020603050405020304" pitchFamily="18" charset="0"/>
                <a:ea typeface="Calibri" panose="020F0502020204030204" pitchFamily="34" charset="0"/>
              </a:rPr>
              <a:t>Ahmada</a:t>
            </a:r>
            <a:r>
              <a:rPr lang="hr-HR" b="1" dirty="0">
                <a:solidFill>
                  <a:schemeClr val="bg1"/>
                </a:solidFill>
                <a:effectLst/>
                <a:latin typeface="Times New Roman" panose="02020603050405020304" pitchFamily="18" charset="0"/>
                <a:ea typeface="Calibri" panose="020F0502020204030204" pitchFamily="34" charset="0"/>
              </a:rPr>
              <a:t> </a:t>
            </a:r>
            <a:r>
              <a:rPr lang="hr-HR" b="1" dirty="0" err="1">
                <a:solidFill>
                  <a:schemeClr val="bg1"/>
                </a:solidFill>
                <a:effectLst/>
                <a:latin typeface="Times New Roman" panose="02020603050405020304" pitchFamily="18" charset="0"/>
                <a:ea typeface="Calibri" panose="020F0502020204030204" pitchFamily="34" charset="0"/>
              </a:rPr>
              <a:t>al-Tayyeba</a:t>
            </a:r>
            <a:r>
              <a:rPr lang="hr-HR" b="1" dirty="0">
                <a:solidFill>
                  <a:schemeClr val="bg1"/>
                </a:solidFill>
                <a:effectLst/>
                <a:latin typeface="Times New Roman" panose="02020603050405020304" pitchFamily="18" charset="0"/>
                <a:ea typeface="Calibri" panose="020F0502020204030204" pitchFamily="34" charset="0"/>
              </a:rPr>
              <a:t> </a:t>
            </a:r>
            <a:r>
              <a:rPr lang="hr-HR" dirty="0">
                <a:solidFill>
                  <a:schemeClr val="bg1"/>
                </a:solidFill>
                <a:effectLst/>
                <a:latin typeface="Times New Roman" panose="02020603050405020304" pitchFamily="18" charset="0"/>
                <a:ea typeface="Calibri" panose="020F0502020204030204" pitchFamily="34" charset="0"/>
              </a:rPr>
              <a:t>sa susreta u Abu </a:t>
            </a:r>
            <a:r>
              <a:rPr lang="hr-HR" dirty="0" err="1">
                <a:solidFill>
                  <a:schemeClr val="bg1"/>
                </a:solidFill>
                <a:effectLst/>
                <a:latin typeface="Times New Roman" panose="02020603050405020304" pitchFamily="18" charset="0"/>
                <a:ea typeface="Calibri" panose="020F0502020204030204" pitchFamily="34" charset="0"/>
              </a:rPr>
              <a:t>Dhabi</a:t>
            </a:r>
            <a:r>
              <a:rPr lang="hr-HR" dirty="0">
                <a:solidFill>
                  <a:schemeClr val="bg1"/>
                </a:solidFill>
                <a:effectLst/>
                <a:latin typeface="Times New Roman" panose="02020603050405020304" pitchFamily="18" charset="0"/>
                <a:ea typeface="Calibri" panose="020F0502020204030204" pitchFamily="34" charset="0"/>
              </a:rPr>
              <a:t>-u 2019. Papa ga smatra važnim i iznosi sadržaj tog apela u enciklici. Ovaj tekst može se upotrijebiti kao središnja aktivnost sata ili na kraju kao oblik aktualizacije teme.</a:t>
            </a:r>
            <a:endParaRPr lang="hr-HR" dirty="0">
              <a:solidFill>
                <a:schemeClr val="bg1"/>
              </a:solidFill>
            </a:endParaRPr>
          </a:p>
        </p:txBody>
      </p:sp>
      <p:sp>
        <p:nvSpPr>
          <p:cNvPr id="4" name="Rezervirano mjesto sadržaja 2">
            <a:extLst>
              <a:ext uri="{FF2B5EF4-FFF2-40B4-BE49-F238E27FC236}">
                <a16:creationId xmlns:a16="http://schemas.microsoft.com/office/drawing/2014/main" id="{F8451B88-3B4C-4DCB-8254-953ECF54EA89}"/>
              </a:ext>
            </a:extLst>
          </p:cNvPr>
          <p:cNvSpPr txBox="1">
            <a:spLocks/>
          </p:cNvSpPr>
          <p:nvPr/>
        </p:nvSpPr>
        <p:spPr>
          <a:xfrm>
            <a:off x="838200" y="3200399"/>
            <a:ext cx="10847664" cy="30186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lnSpc>
                <a:spcPct val="110000"/>
              </a:lnSpc>
              <a:spcAft>
                <a:spcPts val="800"/>
              </a:spcAft>
              <a:buNone/>
            </a:pPr>
            <a:r>
              <a:rPr lang="hr-HR" sz="24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Dokument o ljudskom bratstvu za mir u svijetu i zajednički suživot</a:t>
            </a:r>
            <a:br>
              <a:rPr lang="hr-HR" sz="24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br>
            <a:r>
              <a:rPr lang="hr-HR" sz="24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Abu </a:t>
            </a:r>
            <a:r>
              <a:rPr lang="hr-HR" sz="2400" b="1" i="1"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Dhabi</a:t>
            </a:r>
            <a:r>
              <a:rPr lang="hr-HR" sz="24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4.veljače 2019.</a:t>
            </a:r>
            <a:endParaRPr lang="hr-HR"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Zadatak: </a:t>
            </a: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Učenici trebaju iz predloženog teksta otkriti:</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Tko su osobe i skupine kojima su svi ljudi pozvani pokazati pažnju i pružiti pomoć?</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mj-lt"/>
              <a:buAutoNum type="arabicPeriod"/>
            </a:pP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Zbog čega su svi ljudi na to pozvani?</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Koji su načini ostvarenja tog poziva?</a:t>
            </a:r>
            <a:endParaRPr lang="hr-HR"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39356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2A4339A-72D0-401F-AE79-D05A469BC51A}"/>
              </a:ext>
            </a:extLst>
          </p:cNvPr>
          <p:cNvSpPr>
            <a:spLocks noGrp="1"/>
          </p:cNvSpPr>
          <p:nvPr>
            <p:ph idx="1"/>
          </p:nvPr>
        </p:nvSpPr>
        <p:spPr>
          <a:xfrm>
            <a:off x="838200" y="588579"/>
            <a:ext cx="10515600" cy="5967881"/>
          </a:xfrm>
        </p:spPr>
        <p:txBody>
          <a:bodyPr>
            <a:normAutofit/>
          </a:bodyPr>
          <a:lstStyle/>
          <a:p>
            <a:pPr marL="0" indent="0" algn="ctr">
              <a:lnSpc>
                <a:spcPct val="107000"/>
              </a:lnSpc>
              <a:spcAft>
                <a:spcPts val="800"/>
              </a:spcAft>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II. GODIŠTE</a:t>
            </a:r>
            <a:endParaRPr lang="hr-H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r-HR"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r-HR"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Vrednota iz enciklike:</a:t>
            </a:r>
            <a:r>
              <a:rPr lang="hr-HR" sz="24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400" b="1" i="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Solidarnost kao služenje drugima</a:t>
            </a:r>
            <a:endParaRPr lang="hr-HR" sz="24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hr-HR" dirty="0"/>
          </a:p>
        </p:txBody>
      </p:sp>
      <p:pic>
        <p:nvPicPr>
          <p:cNvPr id="4" name="Slika 3" descr="Slika na kojoj se prikazuje osoba&#10;&#10;Opis je automatski generiran">
            <a:extLst>
              <a:ext uri="{FF2B5EF4-FFF2-40B4-BE49-F238E27FC236}">
                <a16:creationId xmlns:a16="http://schemas.microsoft.com/office/drawing/2014/main" id="{4895D471-834B-4FF9-81CB-E7B0E71D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686" y="2353578"/>
            <a:ext cx="5535359" cy="3695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niOkvir 4">
            <a:extLst>
              <a:ext uri="{FF2B5EF4-FFF2-40B4-BE49-F238E27FC236}">
                <a16:creationId xmlns:a16="http://schemas.microsoft.com/office/drawing/2014/main" id="{14F9CDA8-C5E5-4218-AA01-D7BF5AF7E08E}"/>
              </a:ext>
            </a:extLst>
          </p:cNvPr>
          <p:cNvSpPr txBox="1"/>
          <p:nvPr/>
        </p:nvSpPr>
        <p:spPr>
          <a:xfrm>
            <a:off x="478358" y="2353578"/>
            <a:ext cx="4935431" cy="3477875"/>
          </a:xfrm>
          <a:prstGeom prst="rect">
            <a:avLst/>
          </a:prstGeom>
          <a:noFill/>
        </p:spPr>
        <p:txBody>
          <a:bodyPr wrap="square" rtlCol="0">
            <a:spAutoFit/>
          </a:bodyPr>
          <a:lstStyle/>
          <a:p>
            <a:pPr algn="just">
              <a:spcAft>
                <a:spcPts val="800"/>
              </a:spcAft>
            </a:pP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Fratelli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hr-H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tutti</a:t>
            </a:r>
            <a:r>
              <a:rPr lang="hr-H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115</a:t>
            </a:r>
            <a:r>
              <a:rPr lang="hr-H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„Solidarnost se konkretno izražava u služenju koje može imati različite oblike preuzimanja odgovornosti za druge. Služiti znači brinuti se za slabe u našim obiteljima, našem društvu, našem narodu. U služenju se uvijek gleda bratovo lice, dodiruje njegovo tijelo, osjeća njegova blizina čak dotle da ga se u nekim slučajevima i „trpi“, te traži promicanje brata. A to je razlog zbog kojeg služenje nije nikad ideološko, jer se ne služi idejama nego osobama.“</a:t>
            </a:r>
            <a:endParaRPr lang="hr-HR"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28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99F"/>
        </a:solidFill>
        <a:effectLst/>
      </p:bgPr>
    </p:bg>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2A4339A-72D0-401F-AE79-D05A469BC51A}"/>
              </a:ext>
            </a:extLst>
          </p:cNvPr>
          <p:cNvSpPr>
            <a:spLocks noGrp="1"/>
          </p:cNvSpPr>
          <p:nvPr>
            <p:ph idx="1"/>
          </p:nvPr>
        </p:nvSpPr>
        <p:spPr>
          <a:xfrm>
            <a:off x="838200" y="1534034"/>
            <a:ext cx="10515600" cy="4581540"/>
          </a:xfrm>
        </p:spPr>
        <p:txBody>
          <a:bodyPr>
            <a:normAutofit fontScale="92500" lnSpcReduction="10000"/>
          </a:bodyPr>
          <a:lstStyle/>
          <a:p>
            <a:pPr marL="0" indent="0">
              <a:lnSpc>
                <a:spcPct val="120000"/>
              </a:lnSpc>
              <a:spcAft>
                <a:spcPts val="800"/>
              </a:spcAft>
              <a:buNone/>
            </a:pPr>
            <a:r>
              <a:rPr lang="hr-HR"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Odgojno-obrazovni ishod: </a:t>
            </a:r>
            <a:r>
              <a:rPr lang="hr-HR"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SŠ KV C.2.2.</a:t>
            </a:r>
          </a:p>
          <a:p>
            <a:pPr>
              <a:lnSpc>
                <a:spcPct val="120000"/>
              </a:lnSpc>
              <a:spcAft>
                <a:spcPts val="800"/>
              </a:spcAft>
              <a:buFont typeface="Wingdings" panose="05000000000000000000" pitchFamily="2" charset="2"/>
              <a:buChar char="Ø"/>
            </a:pPr>
            <a:r>
              <a:rPr lang="hr-HR"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objašnjava i kritički prosuđuje vrednote slobode, odgovornosti, služenja i     kritički se osvrće na izvore vlastitih odluka.</a:t>
            </a:r>
          </a:p>
          <a:p>
            <a:pPr marL="0" indent="0">
              <a:lnSpc>
                <a:spcPct val="120000"/>
              </a:lnSpc>
              <a:spcAft>
                <a:spcPts val="800"/>
              </a:spcAft>
              <a:buNone/>
            </a:pPr>
            <a:r>
              <a:rPr lang="hr-HR"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Iz razrade ishoda:</a:t>
            </a:r>
            <a:endParaRPr lang="hr-HR"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800"/>
              </a:spcAft>
              <a:buFont typeface="Wingdings" panose="05000000000000000000" pitchFamily="2" charset="2"/>
              <a:buChar char="Ø"/>
            </a:pPr>
            <a:r>
              <a:rPr lang="hr-HR"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prihvaća dobrovoljno služenje drugima kao izraz vlastitog životnog i vjerničkog opredjeljenja.</a:t>
            </a:r>
          </a:p>
          <a:p>
            <a:pPr>
              <a:lnSpc>
                <a:spcPct val="120000"/>
              </a:lnSpc>
              <a:spcAft>
                <a:spcPts val="800"/>
              </a:spcAft>
              <a:buFont typeface="Wingdings" panose="05000000000000000000" pitchFamily="2" charset="2"/>
              <a:buChar char="Ø"/>
            </a:pPr>
            <a:r>
              <a:rPr lang="hr-HR"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Učenik opisuje važnost vlastitog angažmana u društvu.</a:t>
            </a:r>
          </a:p>
          <a:p>
            <a:pPr marL="0" indent="0">
              <a:lnSpc>
                <a:spcPct val="120000"/>
              </a:lnSpc>
              <a:spcAft>
                <a:spcPts val="800"/>
              </a:spcAft>
              <a:buNone/>
            </a:pPr>
            <a:r>
              <a:rPr lang="hr-HR" sz="2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Podtema:</a:t>
            </a:r>
            <a:r>
              <a:rPr lang="hr-HR"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hr-HR" sz="2600" b="1"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Dobrovoljstvo kao oblik općeljudskog i kršćanskog služenja</a:t>
            </a:r>
            <a:endParaRPr lang="hr-HR" sz="2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23662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paravanje">
  <a:themeElements>
    <a:clrScheme name="Isparavanj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Isparavanj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sparavanj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TM04033937[[fn=Isparavanje]]</Template>
  <TotalTime>375</TotalTime>
  <Words>2411</Words>
  <Application>Microsoft Office PowerPoint</Application>
  <PresentationFormat>Široki zaslon</PresentationFormat>
  <Paragraphs>115</Paragraphs>
  <Slides>26</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26</vt:i4>
      </vt:variant>
    </vt:vector>
  </HeadingPairs>
  <TitlesOfParts>
    <vt:vector size="33" baseType="lpstr">
      <vt:lpstr>Algerian</vt:lpstr>
      <vt:lpstr>Arial</vt:lpstr>
      <vt:lpstr>Calibri</vt:lpstr>
      <vt:lpstr>Century Gothic</vt:lpstr>
      <vt:lpstr>Times New Roman</vt:lpstr>
      <vt:lpstr>Wingdings</vt:lpstr>
      <vt:lpstr>Isparavanje</vt:lpstr>
      <vt:lpstr>nadbiskupijski stručni skup za vjeroučitelje split, 5. lipnja 2021.    Bratstvo i socijalno prijateljstvo u nastavi vjeronauka  u svjetlu enciklike Fratelli tutti   Izbor općeljudskih i socijalnih vrednota  te njihova primjena u srednjoj školi   Helena Balajić, vjeroučiteljica u SSŠ bana josipa jelačića, sinj</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Bratstvo i socijalno prijateljstvo u nastavi vjeronauka  u svjetlu enciklike Fratelli tutti</dc:title>
  <dc:creator>Helena Balajić</dc:creator>
  <cp:lastModifiedBy>Predstojnik</cp:lastModifiedBy>
  <cp:revision>60</cp:revision>
  <dcterms:created xsi:type="dcterms:W3CDTF">2021-05-16T18:56:56Z</dcterms:created>
  <dcterms:modified xsi:type="dcterms:W3CDTF">2021-06-08T09:42:11Z</dcterms:modified>
</cp:coreProperties>
</file>